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303" r:id="rId2"/>
    <p:sldId id="310" r:id="rId3"/>
    <p:sldId id="323" r:id="rId4"/>
    <p:sldId id="319" r:id="rId5"/>
    <p:sldId id="324" r:id="rId6"/>
    <p:sldId id="325" r:id="rId7"/>
    <p:sldId id="326" r:id="rId8"/>
    <p:sldId id="292" r:id="rId9"/>
  </p:sldIdLst>
  <p:sldSz cx="9144000" cy="6845300"/>
  <p:notesSz cx="9926638" cy="6797675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88" userDrawn="1">
          <p15:clr>
            <a:srgbClr val="A4A3A4"/>
          </p15:clr>
        </p15:guide>
        <p15:guide id="2" pos="480" userDrawn="1">
          <p15:clr>
            <a:srgbClr val="A4A3A4"/>
          </p15:clr>
        </p15:guide>
        <p15:guide id="3" pos="288" userDrawn="1">
          <p15:clr>
            <a:srgbClr val="A4A3A4"/>
          </p15:clr>
        </p15:guide>
        <p15:guide id="4" orient="horz" pos="1244" userDrawn="1">
          <p15:clr>
            <a:srgbClr val="A4A3A4"/>
          </p15:clr>
        </p15:guide>
        <p15:guide id="5" orient="horz" pos="620" userDrawn="1">
          <p15:clr>
            <a:srgbClr val="A4A3A4"/>
          </p15:clr>
        </p15:guide>
        <p15:guide id="6" orient="horz" pos="428" userDrawn="1">
          <p15:clr>
            <a:srgbClr val="A4A3A4"/>
          </p15:clr>
        </p15:guide>
        <p15:guide id="7" pos="508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B6C68"/>
    <a:srgbClr val="FACD48"/>
    <a:srgbClr val="76AE62"/>
    <a:srgbClr val="FFFFFF"/>
    <a:srgbClr val="B27831"/>
    <a:srgbClr val="C38436"/>
    <a:srgbClr val="F5A740"/>
    <a:srgbClr val="81B859"/>
    <a:srgbClr val="0B64FF"/>
    <a:srgbClr val="ED3F7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F5AB1C69-6EDB-4FF4-983F-18BD219EF322}" styleName="Estilo Médio 2 - Ênfase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103" autoAdjust="0"/>
    <p:restoredTop sz="94436"/>
  </p:normalViewPr>
  <p:slideViewPr>
    <p:cSldViewPr>
      <p:cViewPr varScale="1">
        <p:scale>
          <a:sx n="105" d="100"/>
          <a:sy n="105" d="100"/>
        </p:scale>
        <p:origin x="1686" y="114"/>
      </p:cViewPr>
      <p:guideLst>
        <p:guide orient="horz" pos="188"/>
        <p:guide pos="480"/>
        <p:guide pos="288"/>
        <p:guide orient="horz" pos="1244"/>
        <p:guide orient="horz" pos="620"/>
        <p:guide orient="horz" pos="428"/>
        <p:guide pos="5088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1543" cy="34051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5623372" y="0"/>
            <a:ext cx="4301543" cy="34051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4369AE8-B3B6-514F-808C-A65EA193C212}" type="datetimeFigureOut">
              <a:rPr lang="pt-BR" smtClean="0"/>
              <a:t>19/06/2020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3430588" y="849313"/>
            <a:ext cx="3065462" cy="229393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992664" y="3271146"/>
            <a:ext cx="7941310" cy="267682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6457161"/>
            <a:ext cx="4301543" cy="34051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5623372" y="6457161"/>
            <a:ext cx="4301543" cy="34051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EB0473-4A75-D341-8F74-8A2B89AF84F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4169004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EB0473-4A75-D341-8F74-8A2B89AF84FF}" type="slidenum">
              <a:rPr lang="pt-BR" smtClean="0"/>
              <a:t>8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6879737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5" Type="http://schemas.openxmlformats.org/officeDocument/2006/relationships/image" Target="../media/image1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2043"/>
            <a:ext cx="7772400" cy="143751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33368"/>
            <a:ext cx="6400800" cy="17113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6/19/2020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900" b="1" i="0">
                <a:solidFill>
                  <a:srgbClr val="FFFDEE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1500" b="1" i="0">
                <a:solidFill>
                  <a:srgbClr val="575756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6/19/2020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wo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7600429" y="6211392"/>
            <a:ext cx="432904" cy="28470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7604785" y="6482664"/>
            <a:ext cx="12763" cy="982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k object 18"/>
          <p:cNvSpPr/>
          <p:nvPr/>
        </p:nvSpPr>
        <p:spPr>
          <a:xfrm>
            <a:off x="7604759" y="6290792"/>
            <a:ext cx="333082" cy="201701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bk object 19"/>
          <p:cNvSpPr/>
          <p:nvPr/>
        </p:nvSpPr>
        <p:spPr>
          <a:xfrm>
            <a:off x="7639925" y="6332639"/>
            <a:ext cx="254038" cy="134353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bk object 20"/>
          <p:cNvSpPr/>
          <p:nvPr/>
        </p:nvSpPr>
        <p:spPr>
          <a:xfrm>
            <a:off x="7600442" y="6353923"/>
            <a:ext cx="433070" cy="164465"/>
          </a:xfrm>
          <a:custGeom>
            <a:avLst/>
            <a:gdLst/>
            <a:ahLst/>
            <a:cxnLst/>
            <a:rect l="l" t="t" r="r" b="b"/>
            <a:pathLst>
              <a:path w="433070" h="164465">
                <a:moveTo>
                  <a:pt x="396065" y="0"/>
                </a:moveTo>
                <a:lnTo>
                  <a:pt x="326320" y="5599"/>
                </a:lnTo>
                <a:lnTo>
                  <a:pt x="226410" y="26749"/>
                </a:lnTo>
                <a:lnTo>
                  <a:pt x="166897" y="47078"/>
                </a:lnTo>
                <a:lnTo>
                  <a:pt x="115533" y="69664"/>
                </a:lnTo>
                <a:lnTo>
                  <a:pt x="72879" y="92374"/>
                </a:lnTo>
                <a:lnTo>
                  <a:pt x="39496" y="113072"/>
                </a:lnTo>
                <a:lnTo>
                  <a:pt x="2556" y="140045"/>
                </a:lnTo>
                <a:lnTo>
                  <a:pt x="0" y="142193"/>
                </a:lnTo>
                <a:lnTo>
                  <a:pt x="0" y="163961"/>
                </a:lnTo>
                <a:lnTo>
                  <a:pt x="7714" y="157617"/>
                </a:lnTo>
                <a:lnTo>
                  <a:pt x="14185" y="152879"/>
                </a:lnTo>
                <a:lnTo>
                  <a:pt x="66688" y="122836"/>
                </a:lnTo>
                <a:lnTo>
                  <a:pt x="104129" y="105638"/>
                </a:lnTo>
                <a:lnTo>
                  <a:pt x="149640" y="88693"/>
                </a:lnTo>
                <a:lnTo>
                  <a:pt x="203104" y="73512"/>
                </a:lnTo>
                <a:lnTo>
                  <a:pt x="264402" y="61606"/>
                </a:lnTo>
                <a:lnTo>
                  <a:pt x="333413" y="54487"/>
                </a:lnTo>
                <a:lnTo>
                  <a:pt x="381615" y="53131"/>
                </a:lnTo>
                <a:lnTo>
                  <a:pt x="432904" y="53131"/>
                </a:lnTo>
                <a:lnTo>
                  <a:pt x="432904" y="17"/>
                </a:lnTo>
                <a:lnTo>
                  <a:pt x="396065" y="0"/>
                </a:lnTo>
                <a:close/>
              </a:path>
              <a:path w="433070" h="164465">
                <a:moveTo>
                  <a:pt x="432904" y="53131"/>
                </a:moveTo>
                <a:lnTo>
                  <a:pt x="381615" y="53131"/>
                </a:lnTo>
                <a:lnTo>
                  <a:pt x="406875" y="53551"/>
                </a:lnTo>
                <a:lnTo>
                  <a:pt x="432904" y="54766"/>
                </a:lnTo>
                <a:lnTo>
                  <a:pt x="432904" y="53131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bk object 21"/>
          <p:cNvSpPr/>
          <p:nvPr/>
        </p:nvSpPr>
        <p:spPr>
          <a:xfrm>
            <a:off x="7600454" y="6407086"/>
            <a:ext cx="432879" cy="110794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bk object 22"/>
          <p:cNvSpPr/>
          <p:nvPr/>
        </p:nvSpPr>
        <p:spPr>
          <a:xfrm>
            <a:off x="8074596" y="6187015"/>
            <a:ext cx="702906" cy="331141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bk object 23"/>
          <p:cNvSpPr/>
          <p:nvPr/>
        </p:nvSpPr>
        <p:spPr>
          <a:xfrm>
            <a:off x="6806831" y="6359276"/>
            <a:ext cx="666280" cy="156721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bk object 24"/>
          <p:cNvSpPr/>
          <p:nvPr/>
        </p:nvSpPr>
        <p:spPr>
          <a:xfrm>
            <a:off x="6025197" y="6360186"/>
            <a:ext cx="686092" cy="156377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bk object 25"/>
          <p:cNvSpPr/>
          <p:nvPr/>
        </p:nvSpPr>
        <p:spPr>
          <a:xfrm>
            <a:off x="0" y="1200010"/>
            <a:ext cx="9144000" cy="5016500"/>
          </a:xfrm>
          <a:custGeom>
            <a:avLst/>
            <a:gdLst/>
            <a:ahLst/>
            <a:cxnLst/>
            <a:rect l="l" t="t" r="r" b="b"/>
            <a:pathLst>
              <a:path w="9144000" h="5016500">
                <a:moveTo>
                  <a:pt x="0" y="5015992"/>
                </a:moveTo>
                <a:lnTo>
                  <a:pt x="9144000" y="5015992"/>
                </a:lnTo>
                <a:lnTo>
                  <a:pt x="9144000" y="0"/>
                </a:lnTo>
                <a:lnTo>
                  <a:pt x="0" y="0"/>
                </a:lnTo>
                <a:lnTo>
                  <a:pt x="0" y="5015992"/>
                </a:lnTo>
                <a:close/>
              </a:path>
            </a:pathLst>
          </a:custGeom>
          <a:solidFill>
            <a:srgbClr val="FFFDE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bk object 26"/>
          <p:cNvSpPr/>
          <p:nvPr/>
        </p:nvSpPr>
        <p:spPr>
          <a:xfrm>
            <a:off x="5516994" y="5985014"/>
            <a:ext cx="3627120" cy="231140"/>
          </a:xfrm>
          <a:custGeom>
            <a:avLst/>
            <a:gdLst/>
            <a:ahLst/>
            <a:cxnLst/>
            <a:rect l="l" t="t" r="r" b="b"/>
            <a:pathLst>
              <a:path w="3627120" h="231139">
                <a:moveTo>
                  <a:pt x="0" y="230987"/>
                </a:moveTo>
                <a:lnTo>
                  <a:pt x="3627005" y="230987"/>
                </a:lnTo>
                <a:lnTo>
                  <a:pt x="3627005" y="0"/>
                </a:lnTo>
                <a:lnTo>
                  <a:pt x="0" y="0"/>
                </a:lnTo>
                <a:lnTo>
                  <a:pt x="0" y="230987"/>
                </a:lnTo>
                <a:close/>
              </a:path>
            </a:pathLst>
          </a:custGeom>
          <a:solidFill>
            <a:srgbClr val="F7A6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bk object 27"/>
          <p:cNvSpPr/>
          <p:nvPr/>
        </p:nvSpPr>
        <p:spPr>
          <a:xfrm>
            <a:off x="251993" y="6216002"/>
            <a:ext cx="5418455" cy="624205"/>
          </a:xfrm>
          <a:custGeom>
            <a:avLst/>
            <a:gdLst/>
            <a:ahLst/>
            <a:cxnLst/>
            <a:rect l="l" t="t" r="r" b="b"/>
            <a:pathLst>
              <a:path w="5418455" h="624204">
                <a:moveTo>
                  <a:pt x="0" y="624001"/>
                </a:moveTo>
                <a:lnTo>
                  <a:pt x="5418010" y="624001"/>
                </a:lnTo>
                <a:lnTo>
                  <a:pt x="5418010" y="0"/>
                </a:lnTo>
                <a:lnTo>
                  <a:pt x="0" y="0"/>
                </a:lnTo>
                <a:lnTo>
                  <a:pt x="0" y="624001"/>
                </a:lnTo>
                <a:close/>
              </a:path>
            </a:pathLst>
          </a:custGeom>
          <a:solidFill>
            <a:srgbClr val="FFCC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bk object 28"/>
          <p:cNvSpPr/>
          <p:nvPr/>
        </p:nvSpPr>
        <p:spPr>
          <a:xfrm>
            <a:off x="5670003" y="6081344"/>
            <a:ext cx="3474085" cy="758825"/>
          </a:xfrm>
          <a:custGeom>
            <a:avLst/>
            <a:gdLst/>
            <a:ahLst/>
            <a:cxnLst/>
            <a:rect l="l" t="t" r="r" b="b"/>
            <a:pathLst>
              <a:path w="3474084" h="758825">
                <a:moveTo>
                  <a:pt x="0" y="758659"/>
                </a:moveTo>
                <a:lnTo>
                  <a:pt x="3473996" y="758659"/>
                </a:lnTo>
                <a:lnTo>
                  <a:pt x="3473996" y="0"/>
                </a:lnTo>
                <a:lnTo>
                  <a:pt x="0" y="0"/>
                </a:lnTo>
                <a:lnTo>
                  <a:pt x="0" y="758659"/>
                </a:lnTo>
                <a:close/>
              </a:path>
            </a:pathLst>
          </a:custGeom>
          <a:solidFill>
            <a:srgbClr val="FFFDE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bk object 29"/>
          <p:cNvSpPr/>
          <p:nvPr/>
        </p:nvSpPr>
        <p:spPr>
          <a:xfrm>
            <a:off x="7605242" y="6305943"/>
            <a:ext cx="433070" cy="306705"/>
          </a:xfrm>
          <a:custGeom>
            <a:avLst/>
            <a:gdLst/>
            <a:ahLst/>
            <a:cxnLst/>
            <a:rect l="l" t="t" r="r" b="b"/>
            <a:pathLst>
              <a:path w="433070" h="306704">
                <a:moveTo>
                  <a:pt x="0" y="306400"/>
                </a:moveTo>
                <a:lnTo>
                  <a:pt x="432892" y="306400"/>
                </a:lnTo>
                <a:lnTo>
                  <a:pt x="432892" y="0"/>
                </a:lnTo>
                <a:lnTo>
                  <a:pt x="0" y="0"/>
                </a:lnTo>
                <a:lnTo>
                  <a:pt x="0" y="30640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bk object 30"/>
          <p:cNvSpPr/>
          <p:nvPr/>
        </p:nvSpPr>
        <p:spPr>
          <a:xfrm>
            <a:off x="7605229" y="6305893"/>
            <a:ext cx="432904" cy="284708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bk object 31"/>
          <p:cNvSpPr/>
          <p:nvPr/>
        </p:nvSpPr>
        <p:spPr>
          <a:xfrm>
            <a:off x="7609585" y="6581317"/>
            <a:ext cx="7150" cy="5676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bk object 32"/>
          <p:cNvSpPr/>
          <p:nvPr/>
        </p:nvSpPr>
        <p:spPr>
          <a:xfrm>
            <a:off x="7609560" y="6385293"/>
            <a:ext cx="333082" cy="201701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bk object 33"/>
          <p:cNvSpPr/>
          <p:nvPr/>
        </p:nvSpPr>
        <p:spPr>
          <a:xfrm>
            <a:off x="7644727" y="6427139"/>
            <a:ext cx="254038" cy="134353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" name="bk object 34"/>
          <p:cNvSpPr/>
          <p:nvPr/>
        </p:nvSpPr>
        <p:spPr>
          <a:xfrm>
            <a:off x="7605242" y="6448424"/>
            <a:ext cx="433070" cy="164465"/>
          </a:xfrm>
          <a:custGeom>
            <a:avLst/>
            <a:gdLst/>
            <a:ahLst/>
            <a:cxnLst/>
            <a:rect l="l" t="t" r="r" b="b"/>
            <a:pathLst>
              <a:path w="433070" h="164465">
                <a:moveTo>
                  <a:pt x="396065" y="0"/>
                </a:moveTo>
                <a:lnTo>
                  <a:pt x="326320" y="5599"/>
                </a:lnTo>
                <a:lnTo>
                  <a:pt x="226410" y="26749"/>
                </a:lnTo>
                <a:lnTo>
                  <a:pt x="166897" y="47078"/>
                </a:lnTo>
                <a:lnTo>
                  <a:pt x="115533" y="69664"/>
                </a:lnTo>
                <a:lnTo>
                  <a:pt x="72879" y="92374"/>
                </a:lnTo>
                <a:lnTo>
                  <a:pt x="39496" y="113072"/>
                </a:lnTo>
                <a:lnTo>
                  <a:pt x="2556" y="140045"/>
                </a:lnTo>
                <a:lnTo>
                  <a:pt x="0" y="142193"/>
                </a:lnTo>
                <a:lnTo>
                  <a:pt x="0" y="163961"/>
                </a:lnTo>
                <a:lnTo>
                  <a:pt x="7714" y="157617"/>
                </a:lnTo>
                <a:lnTo>
                  <a:pt x="14185" y="152879"/>
                </a:lnTo>
                <a:lnTo>
                  <a:pt x="66688" y="122836"/>
                </a:lnTo>
                <a:lnTo>
                  <a:pt x="104129" y="105638"/>
                </a:lnTo>
                <a:lnTo>
                  <a:pt x="149640" y="88693"/>
                </a:lnTo>
                <a:lnTo>
                  <a:pt x="203104" y="73512"/>
                </a:lnTo>
                <a:lnTo>
                  <a:pt x="264402" y="61606"/>
                </a:lnTo>
                <a:lnTo>
                  <a:pt x="333413" y="54487"/>
                </a:lnTo>
                <a:lnTo>
                  <a:pt x="381615" y="53131"/>
                </a:lnTo>
                <a:lnTo>
                  <a:pt x="432904" y="53131"/>
                </a:lnTo>
                <a:lnTo>
                  <a:pt x="432904" y="17"/>
                </a:lnTo>
                <a:lnTo>
                  <a:pt x="396065" y="0"/>
                </a:lnTo>
                <a:close/>
              </a:path>
              <a:path w="433070" h="164465">
                <a:moveTo>
                  <a:pt x="432904" y="53131"/>
                </a:moveTo>
                <a:lnTo>
                  <a:pt x="381615" y="53131"/>
                </a:lnTo>
                <a:lnTo>
                  <a:pt x="406875" y="53551"/>
                </a:lnTo>
                <a:lnTo>
                  <a:pt x="432904" y="54766"/>
                </a:lnTo>
                <a:lnTo>
                  <a:pt x="432904" y="53131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" name="bk object 35"/>
          <p:cNvSpPr/>
          <p:nvPr/>
        </p:nvSpPr>
        <p:spPr>
          <a:xfrm>
            <a:off x="7605255" y="6501574"/>
            <a:ext cx="432879" cy="110807"/>
          </a:xfrm>
          <a:prstGeom prst="rect">
            <a:avLst/>
          </a:prstGeom>
          <a:blipFill>
            <a:blip r:embed="rId1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" name="bk object 36"/>
          <p:cNvSpPr/>
          <p:nvPr/>
        </p:nvSpPr>
        <p:spPr>
          <a:xfrm>
            <a:off x="8079396" y="6281516"/>
            <a:ext cx="702906" cy="331139"/>
          </a:xfrm>
          <a:prstGeom prst="rect">
            <a:avLst/>
          </a:prstGeom>
          <a:blipFill>
            <a:blip r:embed="rId1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" name="bk object 37"/>
          <p:cNvSpPr/>
          <p:nvPr/>
        </p:nvSpPr>
        <p:spPr>
          <a:xfrm>
            <a:off x="6029998" y="6453775"/>
            <a:ext cx="1447914" cy="157289"/>
          </a:xfrm>
          <a:prstGeom prst="rect">
            <a:avLst/>
          </a:prstGeom>
          <a:blipFill>
            <a:blip r:embed="rId1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" name="bk object 38"/>
          <p:cNvSpPr/>
          <p:nvPr/>
        </p:nvSpPr>
        <p:spPr>
          <a:xfrm>
            <a:off x="0" y="5832005"/>
            <a:ext cx="252095" cy="1008380"/>
          </a:xfrm>
          <a:custGeom>
            <a:avLst/>
            <a:gdLst/>
            <a:ahLst/>
            <a:cxnLst/>
            <a:rect l="l" t="t" r="r" b="b"/>
            <a:pathLst>
              <a:path w="252095" h="1008379">
                <a:moveTo>
                  <a:pt x="0" y="1007999"/>
                </a:moveTo>
                <a:lnTo>
                  <a:pt x="251993" y="1007999"/>
                </a:lnTo>
                <a:lnTo>
                  <a:pt x="251993" y="0"/>
                </a:lnTo>
                <a:lnTo>
                  <a:pt x="0" y="0"/>
                </a:lnTo>
                <a:lnTo>
                  <a:pt x="0" y="1007999"/>
                </a:lnTo>
                <a:close/>
              </a:path>
            </a:pathLst>
          </a:custGeom>
          <a:solidFill>
            <a:srgbClr val="F7A6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" name="bk object 39"/>
          <p:cNvSpPr/>
          <p:nvPr/>
        </p:nvSpPr>
        <p:spPr>
          <a:xfrm>
            <a:off x="0" y="12"/>
            <a:ext cx="9144000" cy="1200150"/>
          </a:xfrm>
          <a:custGeom>
            <a:avLst/>
            <a:gdLst/>
            <a:ahLst/>
            <a:cxnLst/>
            <a:rect l="l" t="t" r="r" b="b"/>
            <a:pathLst>
              <a:path w="9144000" h="1200150">
                <a:moveTo>
                  <a:pt x="0" y="1199997"/>
                </a:moveTo>
                <a:lnTo>
                  <a:pt x="9144000" y="1199997"/>
                </a:lnTo>
                <a:lnTo>
                  <a:pt x="9144000" y="0"/>
                </a:lnTo>
                <a:lnTo>
                  <a:pt x="0" y="0"/>
                </a:lnTo>
                <a:lnTo>
                  <a:pt x="0" y="1199997"/>
                </a:lnTo>
                <a:close/>
              </a:path>
            </a:pathLst>
          </a:custGeom>
          <a:solidFill>
            <a:srgbClr val="FFCC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" name="bk object 40"/>
          <p:cNvSpPr/>
          <p:nvPr/>
        </p:nvSpPr>
        <p:spPr>
          <a:xfrm>
            <a:off x="0" y="0"/>
            <a:ext cx="624205" cy="464820"/>
          </a:xfrm>
          <a:custGeom>
            <a:avLst/>
            <a:gdLst/>
            <a:ahLst/>
            <a:cxnLst/>
            <a:rect l="l" t="t" r="r" b="b"/>
            <a:pathLst>
              <a:path w="624205" h="464820">
                <a:moveTo>
                  <a:pt x="0" y="464756"/>
                </a:moveTo>
                <a:lnTo>
                  <a:pt x="624001" y="464756"/>
                </a:lnTo>
                <a:lnTo>
                  <a:pt x="624001" y="0"/>
                </a:lnTo>
                <a:lnTo>
                  <a:pt x="0" y="0"/>
                </a:lnTo>
                <a:lnTo>
                  <a:pt x="0" y="464756"/>
                </a:lnTo>
                <a:close/>
              </a:path>
            </a:pathLst>
          </a:custGeom>
          <a:solidFill>
            <a:srgbClr val="76AE6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900" b="1" i="0">
                <a:solidFill>
                  <a:srgbClr val="FFFDEE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4419"/>
            <a:ext cx="3977640" cy="45178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60" y="1574419"/>
            <a:ext cx="3977640" cy="45178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6/19/2020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900" b="1" i="0">
                <a:solidFill>
                  <a:srgbClr val="FFFDEE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6/19/2020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6/19/2020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‹nº›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457200" y="279006"/>
            <a:ext cx="8229600" cy="9810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900" b="1" i="0">
                <a:solidFill>
                  <a:srgbClr val="FFFDEE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771099" y="1928685"/>
            <a:ext cx="7601800" cy="227139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500" b="1" i="0">
                <a:solidFill>
                  <a:srgbClr val="575756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66129"/>
            <a:ext cx="2926080" cy="34226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66129"/>
            <a:ext cx="2103120" cy="34226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6/19/2020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6366129"/>
            <a:ext cx="2103120" cy="34226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‹nº›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3" Type="http://schemas.openxmlformats.org/officeDocument/2006/relationships/image" Target="../media/image15.png"/><Relationship Id="rId7" Type="http://schemas.openxmlformats.org/officeDocument/2006/relationships/image" Target="../media/image5.png"/><Relationship Id="rId12" Type="http://schemas.openxmlformats.org/officeDocument/2006/relationships/image" Target="../media/image19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4.png"/><Relationship Id="rId11" Type="http://schemas.openxmlformats.org/officeDocument/2006/relationships/image" Target="../media/image10.png"/><Relationship Id="rId5" Type="http://schemas.openxmlformats.org/officeDocument/2006/relationships/image" Target="../media/image17.png"/><Relationship Id="rId15" Type="http://schemas.openxmlformats.org/officeDocument/2006/relationships/image" Target="../media/image14.png"/><Relationship Id="rId10" Type="http://schemas.openxmlformats.org/officeDocument/2006/relationships/image" Target="../media/image18.png"/><Relationship Id="rId4" Type="http://schemas.openxmlformats.org/officeDocument/2006/relationships/image" Target="../media/image16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13" Type="http://schemas.openxmlformats.org/officeDocument/2006/relationships/image" Target="../media/image14.png"/><Relationship Id="rId3" Type="http://schemas.openxmlformats.org/officeDocument/2006/relationships/image" Target="../media/image13.png"/><Relationship Id="rId7" Type="http://schemas.openxmlformats.org/officeDocument/2006/relationships/image" Target="../media/image2.png"/><Relationship Id="rId12" Type="http://schemas.openxmlformats.org/officeDocument/2006/relationships/image" Target="../media/image24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11" Type="http://schemas.openxmlformats.org/officeDocument/2006/relationships/image" Target="../media/image23.png"/><Relationship Id="rId5" Type="http://schemas.openxmlformats.org/officeDocument/2006/relationships/image" Target="../media/image4.png"/><Relationship Id="rId10" Type="http://schemas.openxmlformats.org/officeDocument/2006/relationships/image" Target="../media/image10.png"/><Relationship Id="rId4" Type="http://schemas.openxmlformats.org/officeDocument/2006/relationships/image" Target="../media/image20.png"/><Relationship Id="rId9" Type="http://schemas.openxmlformats.org/officeDocument/2006/relationships/image" Target="../media/image22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13" Type="http://schemas.openxmlformats.org/officeDocument/2006/relationships/image" Target="../media/image14.png"/><Relationship Id="rId3" Type="http://schemas.openxmlformats.org/officeDocument/2006/relationships/image" Target="../media/image13.png"/><Relationship Id="rId7" Type="http://schemas.openxmlformats.org/officeDocument/2006/relationships/image" Target="../media/image2.png"/><Relationship Id="rId12" Type="http://schemas.openxmlformats.org/officeDocument/2006/relationships/image" Target="../media/image24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11" Type="http://schemas.openxmlformats.org/officeDocument/2006/relationships/image" Target="../media/image23.png"/><Relationship Id="rId5" Type="http://schemas.openxmlformats.org/officeDocument/2006/relationships/image" Target="../media/image4.png"/><Relationship Id="rId10" Type="http://schemas.openxmlformats.org/officeDocument/2006/relationships/image" Target="../media/image10.png"/><Relationship Id="rId4" Type="http://schemas.openxmlformats.org/officeDocument/2006/relationships/image" Target="../media/image20.png"/><Relationship Id="rId9" Type="http://schemas.openxmlformats.org/officeDocument/2006/relationships/image" Target="../media/image22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13" Type="http://schemas.openxmlformats.org/officeDocument/2006/relationships/image" Target="../media/image14.png"/><Relationship Id="rId3" Type="http://schemas.openxmlformats.org/officeDocument/2006/relationships/image" Target="../media/image13.png"/><Relationship Id="rId7" Type="http://schemas.openxmlformats.org/officeDocument/2006/relationships/image" Target="../media/image2.png"/><Relationship Id="rId12" Type="http://schemas.openxmlformats.org/officeDocument/2006/relationships/image" Target="../media/image24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11" Type="http://schemas.openxmlformats.org/officeDocument/2006/relationships/image" Target="../media/image23.png"/><Relationship Id="rId5" Type="http://schemas.openxmlformats.org/officeDocument/2006/relationships/image" Target="../media/image4.png"/><Relationship Id="rId10" Type="http://schemas.openxmlformats.org/officeDocument/2006/relationships/image" Target="../media/image10.png"/><Relationship Id="rId4" Type="http://schemas.openxmlformats.org/officeDocument/2006/relationships/image" Target="../media/image20.png"/><Relationship Id="rId9" Type="http://schemas.openxmlformats.org/officeDocument/2006/relationships/image" Target="../media/image22.png"/><Relationship Id="rId14" Type="http://schemas.openxmlformats.org/officeDocument/2006/relationships/image" Target="../media/image25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13" Type="http://schemas.openxmlformats.org/officeDocument/2006/relationships/image" Target="../media/image14.png"/><Relationship Id="rId3" Type="http://schemas.openxmlformats.org/officeDocument/2006/relationships/image" Target="../media/image13.png"/><Relationship Id="rId7" Type="http://schemas.openxmlformats.org/officeDocument/2006/relationships/image" Target="../media/image2.png"/><Relationship Id="rId12" Type="http://schemas.openxmlformats.org/officeDocument/2006/relationships/image" Target="../media/image24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11" Type="http://schemas.openxmlformats.org/officeDocument/2006/relationships/image" Target="../media/image23.png"/><Relationship Id="rId5" Type="http://schemas.openxmlformats.org/officeDocument/2006/relationships/image" Target="../media/image4.png"/><Relationship Id="rId15" Type="http://schemas.openxmlformats.org/officeDocument/2006/relationships/image" Target="../media/image27.png"/><Relationship Id="rId10" Type="http://schemas.openxmlformats.org/officeDocument/2006/relationships/image" Target="../media/image10.png"/><Relationship Id="rId4" Type="http://schemas.openxmlformats.org/officeDocument/2006/relationships/image" Target="../media/image20.png"/><Relationship Id="rId9" Type="http://schemas.openxmlformats.org/officeDocument/2006/relationships/image" Target="../media/image22.png"/><Relationship Id="rId14" Type="http://schemas.openxmlformats.org/officeDocument/2006/relationships/image" Target="../media/image26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13" Type="http://schemas.openxmlformats.org/officeDocument/2006/relationships/image" Target="../media/image14.png"/><Relationship Id="rId3" Type="http://schemas.openxmlformats.org/officeDocument/2006/relationships/image" Target="../media/image13.png"/><Relationship Id="rId7" Type="http://schemas.openxmlformats.org/officeDocument/2006/relationships/image" Target="../media/image2.png"/><Relationship Id="rId12" Type="http://schemas.openxmlformats.org/officeDocument/2006/relationships/image" Target="../media/image24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11" Type="http://schemas.openxmlformats.org/officeDocument/2006/relationships/image" Target="../media/image23.png"/><Relationship Id="rId5" Type="http://schemas.openxmlformats.org/officeDocument/2006/relationships/image" Target="../media/image4.png"/><Relationship Id="rId10" Type="http://schemas.openxmlformats.org/officeDocument/2006/relationships/image" Target="../media/image10.png"/><Relationship Id="rId4" Type="http://schemas.openxmlformats.org/officeDocument/2006/relationships/image" Target="../media/image20.png"/><Relationship Id="rId9" Type="http://schemas.openxmlformats.org/officeDocument/2006/relationships/image" Target="../media/image22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13" Type="http://schemas.openxmlformats.org/officeDocument/2006/relationships/image" Target="../media/image14.png"/><Relationship Id="rId3" Type="http://schemas.openxmlformats.org/officeDocument/2006/relationships/image" Target="../media/image13.png"/><Relationship Id="rId7" Type="http://schemas.openxmlformats.org/officeDocument/2006/relationships/image" Target="../media/image2.png"/><Relationship Id="rId12" Type="http://schemas.openxmlformats.org/officeDocument/2006/relationships/image" Target="../media/image24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11" Type="http://schemas.openxmlformats.org/officeDocument/2006/relationships/image" Target="../media/image23.png"/><Relationship Id="rId5" Type="http://schemas.openxmlformats.org/officeDocument/2006/relationships/image" Target="../media/image4.png"/><Relationship Id="rId10" Type="http://schemas.openxmlformats.org/officeDocument/2006/relationships/image" Target="../media/image10.png"/><Relationship Id="rId4" Type="http://schemas.openxmlformats.org/officeDocument/2006/relationships/image" Target="../media/image20.png"/><Relationship Id="rId9" Type="http://schemas.openxmlformats.org/officeDocument/2006/relationships/image" Target="../media/image22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13" Type="http://schemas.openxmlformats.org/officeDocument/2006/relationships/image" Target="../media/image13.png"/><Relationship Id="rId3" Type="http://schemas.openxmlformats.org/officeDocument/2006/relationships/image" Target="../media/image6.png"/><Relationship Id="rId7" Type="http://schemas.openxmlformats.org/officeDocument/2006/relationships/image" Target="../media/image2.png"/><Relationship Id="rId12" Type="http://schemas.openxmlformats.org/officeDocument/2006/relationships/image" Target="../media/image2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.png"/><Relationship Id="rId11" Type="http://schemas.openxmlformats.org/officeDocument/2006/relationships/image" Target="../media/image23.png"/><Relationship Id="rId5" Type="http://schemas.openxmlformats.org/officeDocument/2006/relationships/image" Target="../media/image4.png"/><Relationship Id="rId10" Type="http://schemas.openxmlformats.org/officeDocument/2006/relationships/image" Target="../media/image10.png"/><Relationship Id="rId4" Type="http://schemas.openxmlformats.org/officeDocument/2006/relationships/image" Target="../media/image20.png"/><Relationship Id="rId9" Type="http://schemas.openxmlformats.org/officeDocument/2006/relationships/image" Target="../media/image22.png"/><Relationship Id="rId1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bject 8"/>
          <p:cNvSpPr/>
          <p:nvPr/>
        </p:nvSpPr>
        <p:spPr>
          <a:xfrm>
            <a:off x="8074596" y="6187015"/>
            <a:ext cx="702906" cy="331141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1" name="object 11"/>
          <p:cNvSpPr/>
          <p:nvPr/>
        </p:nvSpPr>
        <p:spPr>
          <a:xfrm>
            <a:off x="0" y="12"/>
            <a:ext cx="5412105" cy="457200"/>
          </a:xfrm>
          <a:custGeom>
            <a:avLst/>
            <a:gdLst/>
            <a:ahLst/>
            <a:cxnLst/>
            <a:rect l="l" t="t" r="r" b="b"/>
            <a:pathLst>
              <a:path w="5412105" h="457200">
                <a:moveTo>
                  <a:pt x="0" y="457200"/>
                </a:moveTo>
                <a:lnTo>
                  <a:pt x="5412003" y="457200"/>
                </a:lnTo>
                <a:lnTo>
                  <a:pt x="5412003" y="0"/>
                </a:lnTo>
                <a:lnTo>
                  <a:pt x="0" y="0"/>
                </a:lnTo>
                <a:lnTo>
                  <a:pt x="0" y="457200"/>
                </a:lnTo>
                <a:close/>
              </a:path>
            </a:pathLst>
          </a:custGeom>
          <a:solidFill>
            <a:srgbClr val="FFCC00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2" name="object 12"/>
          <p:cNvSpPr txBox="1"/>
          <p:nvPr/>
        </p:nvSpPr>
        <p:spPr>
          <a:xfrm>
            <a:off x="900430" y="1254350"/>
            <a:ext cx="8243570" cy="3284232"/>
          </a:xfrm>
          <a:prstGeom prst="rect">
            <a:avLst/>
          </a:prstGeom>
        </p:spPr>
        <p:txBody>
          <a:bodyPr vert="horz" wrap="square" lIns="0" tIns="77470" rIns="0" bIns="0" rtlCol="0">
            <a:spAutoFit/>
          </a:bodyPr>
          <a:lstStyle/>
          <a:p>
            <a:pPr marL="12700" marR="5080" algn="ctr">
              <a:lnSpc>
                <a:spcPts val="5000"/>
              </a:lnSpc>
              <a:spcBef>
                <a:spcPts val="610"/>
              </a:spcBef>
            </a:pPr>
            <a:r>
              <a:rPr lang="pt-BR" sz="4000" b="1" spc="-65" dirty="0" smtClean="0">
                <a:solidFill>
                  <a:srgbClr val="006C67"/>
                </a:solidFill>
                <a:latin typeface="Arial"/>
                <a:cs typeface="Arial"/>
              </a:rPr>
              <a:t>PROCESSO SELETIVO CONTRATAÇÃO POR TEMPO DETERMINADO DE SERVIDORES APOSENTADOS E MILITARES INATIVOS</a:t>
            </a:r>
            <a:endParaRPr lang="pt-BR" sz="3550" b="1" spc="-65" dirty="0">
              <a:solidFill>
                <a:srgbClr val="006C67"/>
              </a:solidFill>
              <a:latin typeface="Arial"/>
              <a:cs typeface="Arial"/>
            </a:endParaRPr>
          </a:p>
        </p:txBody>
      </p:sp>
      <p:sp>
        <p:nvSpPr>
          <p:cNvPr id="17" name="object 17"/>
          <p:cNvSpPr/>
          <p:nvPr/>
        </p:nvSpPr>
        <p:spPr>
          <a:xfrm>
            <a:off x="0" y="5652008"/>
            <a:ext cx="2904490" cy="1188085"/>
          </a:xfrm>
          <a:custGeom>
            <a:avLst/>
            <a:gdLst/>
            <a:ahLst/>
            <a:cxnLst/>
            <a:rect l="l" t="t" r="r" b="b"/>
            <a:pathLst>
              <a:path w="2904490" h="1188084">
                <a:moveTo>
                  <a:pt x="0" y="1187996"/>
                </a:moveTo>
                <a:lnTo>
                  <a:pt x="2903994" y="1187996"/>
                </a:lnTo>
                <a:lnTo>
                  <a:pt x="2903994" y="0"/>
                </a:lnTo>
                <a:lnTo>
                  <a:pt x="0" y="0"/>
                </a:lnTo>
                <a:lnTo>
                  <a:pt x="0" y="1187996"/>
                </a:lnTo>
                <a:close/>
              </a:path>
            </a:pathLst>
          </a:custGeom>
          <a:solidFill>
            <a:srgbClr val="76AE62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8" name="object 18"/>
          <p:cNvSpPr/>
          <p:nvPr/>
        </p:nvSpPr>
        <p:spPr>
          <a:xfrm>
            <a:off x="7643990" y="12"/>
            <a:ext cx="1500505" cy="1212215"/>
          </a:xfrm>
          <a:custGeom>
            <a:avLst/>
            <a:gdLst/>
            <a:ahLst/>
            <a:cxnLst/>
            <a:rect l="l" t="t" r="r" b="b"/>
            <a:pathLst>
              <a:path w="1500504" h="1212215">
                <a:moveTo>
                  <a:pt x="0" y="1211999"/>
                </a:moveTo>
                <a:lnTo>
                  <a:pt x="1500009" y="1211999"/>
                </a:lnTo>
                <a:lnTo>
                  <a:pt x="1500009" y="0"/>
                </a:lnTo>
                <a:lnTo>
                  <a:pt x="0" y="0"/>
                </a:lnTo>
                <a:lnTo>
                  <a:pt x="0" y="1211999"/>
                </a:lnTo>
                <a:close/>
              </a:path>
            </a:pathLst>
          </a:custGeom>
          <a:solidFill>
            <a:srgbClr val="2DAFE5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9" name="object 19"/>
          <p:cNvSpPr/>
          <p:nvPr/>
        </p:nvSpPr>
        <p:spPr>
          <a:xfrm>
            <a:off x="0" y="1259992"/>
            <a:ext cx="900430" cy="3312160"/>
          </a:xfrm>
          <a:custGeom>
            <a:avLst/>
            <a:gdLst/>
            <a:ahLst/>
            <a:cxnLst/>
            <a:rect l="l" t="t" r="r" b="b"/>
            <a:pathLst>
              <a:path w="900430" h="3312160">
                <a:moveTo>
                  <a:pt x="0" y="3312007"/>
                </a:moveTo>
                <a:lnTo>
                  <a:pt x="899998" y="3312007"/>
                </a:lnTo>
                <a:lnTo>
                  <a:pt x="899998" y="0"/>
                </a:lnTo>
                <a:lnTo>
                  <a:pt x="0" y="0"/>
                </a:lnTo>
                <a:lnTo>
                  <a:pt x="0" y="3312007"/>
                </a:lnTo>
                <a:close/>
              </a:path>
            </a:pathLst>
          </a:custGeom>
          <a:solidFill>
            <a:srgbClr val="F7A600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50" name="object 2">
            <a:extLst>
              <a:ext uri="{FF2B5EF4-FFF2-40B4-BE49-F238E27FC236}">
                <a16:creationId xmlns:a16="http://schemas.microsoft.com/office/drawing/2014/main" id="{953ED5D3-6420-D942-8013-D8DE5178195F}"/>
              </a:ext>
            </a:extLst>
          </p:cNvPr>
          <p:cNvSpPr/>
          <p:nvPr/>
        </p:nvSpPr>
        <p:spPr>
          <a:xfrm>
            <a:off x="6654826" y="6222873"/>
            <a:ext cx="432904" cy="284708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51" name="object 3">
            <a:extLst>
              <a:ext uri="{FF2B5EF4-FFF2-40B4-BE49-F238E27FC236}">
                <a16:creationId xmlns:a16="http://schemas.microsoft.com/office/drawing/2014/main" id="{3F4A8273-7ED2-5549-98D6-74DB44991BCF}"/>
              </a:ext>
            </a:extLst>
          </p:cNvPr>
          <p:cNvSpPr/>
          <p:nvPr/>
        </p:nvSpPr>
        <p:spPr>
          <a:xfrm>
            <a:off x="6659182" y="6494145"/>
            <a:ext cx="12763" cy="9829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52" name="object 4">
            <a:extLst>
              <a:ext uri="{FF2B5EF4-FFF2-40B4-BE49-F238E27FC236}">
                <a16:creationId xmlns:a16="http://schemas.microsoft.com/office/drawing/2014/main" id="{66A6E4A0-FB5D-6C4B-BCEE-663FBD87AA99}"/>
              </a:ext>
            </a:extLst>
          </p:cNvPr>
          <p:cNvSpPr/>
          <p:nvPr/>
        </p:nvSpPr>
        <p:spPr>
          <a:xfrm>
            <a:off x="6659156" y="6302273"/>
            <a:ext cx="333082" cy="201701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53" name="object 5">
            <a:extLst>
              <a:ext uri="{FF2B5EF4-FFF2-40B4-BE49-F238E27FC236}">
                <a16:creationId xmlns:a16="http://schemas.microsoft.com/office/drawing/2014/main" id="{9D3D7DF7-A249-8D4C-8DDA-01CB5D0D39D0}"/>
              </a:ext>
            </a:extLst>
          </p:cNvPr>
          <p:cNvSpPr/>
          <p:nvPr/>
        </p:nvSpPr>
        <p:spPr>
          <a:xfrm>
            <a:off x="6694322" y="6344120"/>
            <a:ext cx="254038" cy="134353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54" name="object 6">
            <a:extLst>
              <a:ext uri="{FF2B5EF4-FFF2-40B4-BE49-F238E27FC236}">
                <a16:creationId xmlns:a16="http://schemas.microsoft.com/office/drawing/2014/main" id="{71A441E9-3AD6-5847-80E3-7212A1E4E770}"/>
              </a:ext>
            </a:extLst>
          </p:cNvPr>
          <p:cNvSpPr/>
          <p:nvPr/>
        </p:nvSpPr>
        <p:spPr>
          <a:xfrm>
            <a:off x="6654839" y="6365404"/>
            <a:ext cx="433070" cy="164465"/>
          </a:xfrm>
          <a:custGeom>
            <a:avLst/>
            <a:gdLst/>
            <a:ahLst/>
            <a:cxnLst/>
            <a:rect l="l" t="t" r="r" b="b"/>
            <a:pathLst>
              <a:path w="433070" h="164465">
                <a:moveTo>
                  <a:pt x="396065" y="0"/>
                </a:moveTo>
                <a:lnTo>
                  <a:pt x="326320" y="5599"/>
                </a:lnTo>
                <a:lnTo>
                  <a:pt x="226410" y="26749"/>
                </a:lnTo>
                <a:lnTo>
                  <a:pt x="166897" y="47078"/>
                </a:lnTo>
                <a:lnTo>
                  <a:pt x="115533" y="69664"/>
                </a:lnTo>
                <a:lnTo>
                  <a:pt x="72879" y="92374"/>
                </a:lnTo>
                <a:lnTo>
                  <a:pt x="39496" y="113072"/>
                </a:lnTo>
                <a:lnTo>
                  <a:pt x="2556" y="140045"/>
                </a:lnTo>
                <a:lnTo>
                  <a:pt x="0" y="142193"/>
                </a:lnTo>
                <a:lnTo>
                  <a:pt x="0" y="163961"/>
                </a:lnTo>
                <a:lnTo>
                  <a:pt x="7714" y="157617"/>
                </a:lnTo>
                <a:lnTo>
                  <a:pt x="14185" y="152879"/>
                </a:lnTo>
                <a:lnTo>
                  <a:pt x="66688" y="122836"/>
                </a:lnTo>
                <a:lnTo>
                  <a:pt x="104129" y="105638"/>
                </a:lnTo>
                <a:lnTo>
                  <a:pt x="149640" y="88693"/>
                </a:lnTo>
                <a:lnTo>
                  <a:pt x="203104" y="73512"/>
                </a:lnTo>
                <a:lnTo>
                  <a:pt x="264402" y="61606"/>
                </a:lnTo>
                <a:lnTo>
                  <a:pt x="333413" y="54487"/>
                </a:lnTo>
                <a:lnTo>
                  <a:pt x="381615" y="53131"/>
                </a:lnTo>
                <a:lnTo>
                  <a:pt x="432904" y="53131"/>
                </a:lnTo>
                <a:lnTo>
                  <a:pt x="432904" y="17"/>
                </a:lnTo>
                <a:lnTo>
                  <a:pt x="396065" y="0"/>
                </a:lnTo>
                <a:close/>
              </a:path>
              <a:path w="433070" h="164465">
                <a:moveTo>
                  <a:pt x="432904" y="53131"/>
                </a:moveTo>
                <a:lnTo>
                  <a:pt x="381615" y="53131"/>
                </a:lnTo>
                <a:lnTo>
                  <a:pt x="406875" y="53551"/>
                </a:lnTo>
                <a:lnTo>
                  <a:pt x="432904" y="54766"/>
                </a:lnTo>
                <a:lnTo>
                  <a:pt x="432904" y="53131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55" name="object 7">
            <a:extLst>
              <a:ext uri="{FF2B5EF4-FFF2-40B4-BE49-F238E27FC236}">
                <a16:creationId xmlns:a16="http://schemas.microsoft.com/office/drawing/2014/main" id="{A429DEBE-6BD2-BC45-9C2A-00632461A406}"/>
              </a:ext>
            </a:extLst>
          </p:cNvPr>
          <p:cNvSpPr/>
          <p:nvPr/>
        </p:nvSpPr>
        <p:spPr>
          <a:xfrm>
            <a:off x="6654851" y="6418567"/>
            <a:ext cx="432879" cy="110794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56" name="object 8">
            <a:extLst>
              <a:ext uri="{FF2B5EF4-FFF2-40B4-BE49-F238E27FC236}">
                <a16:creationId xmlns:a16="http://schemas.microsoft.com/office/drawing/2014/main" id="{8800F252-BD43-BC43-9A00-CEA5448672BB}"/>
              </a:ext>
            </a:extLst>
          </p:cNvPr>
          <p:cNvSpPr/>
          <p:nvPr/>
        </p:nvSpPr>
        <p:spPr>
          <a:xfrm>
            <a:off x="7128993" y="6198496"/>
            <a:ext cx="702906" cy="331141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57" name="object 9">
            <a:extLst>
              <a:ext uri="{FF2B5EF4-FFF2-40B4-BE49-F238E27FC236}">
                <a16:creationId xmlns:a16="http://schemas.microsoft.com/office/drawing/2014/main" id="{DA93F0B2-37D9-6749-9F16-C0BCE24D39B9}"/>
              </a:ext>
            </a:extLst>
          </p:cNvPr>
          <p:cNvSpPr/>
          <p:nvPr/>
        </p:nvSpPr>
        <p:spPr>
          <a:xfrm>
            <a:off x="5861228" y="6370757"/>
            <a:ext cx="666280" cy="156721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58" name="object 10">
            <a:extLst>
              <a:ext uri="{FF2B5EF4-FFF2-40B4-BE49-F238E27FC236}">
                <a16:creationId xmlns:a16="http://schemas.microsoft.com/office/drawing/2014/main" id="{2F73F4A7-E925-144D-B0C6-9695FAF2FE22}"/>
              </a:ext>
            </a:extLst>
          </p:cNvPr>
          <p:cNvSpPr/>
          <p:nvPr/>
        </p:nvSpPr>
        <p:spPr>
          <a:xfrm>
            <a:off x="5079594" y="6371667"/>
            <a:ext cx="686092" cy="156377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59" name="object 14">
            <a:extLst>
              <a:ext uri="{FF2B5EF4-FFF2-40B4-BE49-F238E27FC236}">
                <a16:creationId xmlns:a16="http://schemas.microsoft.com/office/drawing/2014/main" id="{1F51E3CF-9AD4-6241-9B7F-FE4604C2EAEA}"/>
              </a:ext>
            </a:extLst>
          </p:cNvPr>
          <p:cNvSpPr/>
          <p:nvPr/>
        </p:nvSpPr>
        <p:spPr>
          <a:xfrm>
            <a:off x="4724400" y="6092825"/>
            <a:ext cx="3474085" cy="758825"/>
          </a:xfrm>
          <a:custGeom>
            <a:avLst/>
            <a:gdLst/>
            <a:ahLst/>
            <a:cxnLst/>
            <a:rect l="l" t="t" r="r" b="b"/>
            <a:pathLst>
              <a:path w="3474084" h="758825">
                <a:moveTo>
                  <a:pt x="0" y="758659"/>
                </a:moveTo>
                <a:lnTo>
                  <a:pt x="3473996" y="758659"/>
                </a:lnTo>
                <a:lnTo>
                  <a:pt x="3473996" y="0"/>
                </a:lnTo>
                <a:lnTo>
                  <a:pt x="0" y="0"/>
                </a:lnTo>
                <a:lnTo>
                  <a:pt x="0" y="758659"/>
                </a:lnTo>
                <a:close/>
              </a:path>
            </a:pathLst>
          </a:custGeom>
          <a:solidFill>
            <a:schemeClr val="bg1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60" name="object 15">
            <a:extLst>
              <a:ext uri="{FF2B5EF4-FFF2-40B4-BE49-F238E27FC236}">
                <a16:creationId xmlns:a16="http://schemas.microsoft.com/office/drawing/2014/main" id="{DC1B24BF-1BB7-3249-A7BB-171BF6DCEDBF}"/>
              </a:ext>
            </a:extLst>
          </p:cNvPr>
          <p:cNvSpPr/>
          <p:nvPr/>
        </p:nvSpPr>
        <p:spPr>
          <a:xfrm>
            <a:off x="6659639" y="6317424"/>
            <a:ext cx="433070" cy="306705"/>
          </a:xfrm>
          <a:custGeom>
            <a:avLst/>
            <a:gdLst/>
            <a:ahLst/>
            <a:cxnLst/>
            <a:rect l="l" t="t" r="r" b="b"/>
            <a:pathLst>
              <a:path w="433070" h="306704">
                <a:moveTo>
                  <a:pt x="0" y="306400"/>
                </a:moveTo>
                <a:lnTo>
                  <a:pt x="432892" y="306400"/>
                </a:lnTo>
                <a:lnTo>
                  <a:pt x="432892" y="0"/>
                </a:lnTo>
                <a:lnTo>
                  <a:pt x="0" y="0"/>
                </a:lnTo>
                <a:lnTo>
                  <a:pt x="0" y="30640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61" name="object 16">
            <a:extLst>
              <a:ext uri="{FF2B5EF4-FFF2-40B4-BE49-F238E27FC236}">
                <a16:creationId xmlns:a16="http://schemas.microsoft.com/office/drawing/2014/main" id="{93B927AC-29DC-2745-B6C8-F1161AF6E9E7}"/>
              </a:ext>
            </a:extLst>
          </p:cNvPr>
          <p:cNvSpPr/>
          <p:nvPr/>
        </p:nvSpPr>
        <p:spPr>
          <a:xfrm>
            <a:off x="6659626" y="6317374"/>
            <a:ext cx="432904" cy="284708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62" name="object 17">
            <a:extLst>
              <a:ext uri="{FF2B5EF4-FFF2-40B4-BE49-F238E27FC236}">
                <a16:creationId xmlns:a16="http://schemas.microsoft.com/office/drawing/2014/main" id="{BB32AE7D-7C22-714D-9F4E-CA3AA5312C94}"/>
              </a:ext>
            </a:extLst>
          </p:cNvPr>
          <p:cNvSpPr/>
          <p:nvPr/>
        </p:nvSpPr>
        <p:spPr>
          <a:xfrm>
            <a:off x="6663982" y="6592798"/>
            <a:ext cx="7150" cy="5676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63" name="object 18">
            <a:extLst>
              <a:ext uri="{FF2B5EF4-FFF2-40B4-BE49-F238E27FC236}">
                <a16:creationId xmlns:a16="http://schemas.microsoft.com/office/drawing/2014/main" id="{DCB28EC4-7A79-9A46-9ACC-6BC0A9DFB63C}"/>
              </a:ext>
            </a:extLst>
          </p:cNvPr>
          <p:cNvSpPr/>
          <p:nvPr/>
        </p:nvSpPr>
        <p:spPr>
          <a:xfrm>
            <a:off x="6663957" y="6396774"/>
            <a:ext cx="333082" cy="201701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64" name="object 19">
            <a:extLst>
              <a:ext uri="{FF2B5EF4-FFF2-40B4-BE49-F238E27FC236}">
                <a16:creationId xmlns:a16="http://schemas.microsoft.com/office/drawing/2014/main" id="{C7FD56E1-E2AF-ED4A-8B56-2282158AFD5D}"/>
              </a:ext>
            </a:extLst>
          </p:cNvPr>
          <p:cNvSpPr/>
          <p:nvPr/>
        </p:nvSpPr>
        <p:spPr>
          <a:xfrm>
            <a:off x="6699124" y="6438620"/>
            <a:ext cx="254038" cy="134353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65" name="object 20">
            <a:extLst>
              <a:ext uri="{FF2B5EF4-FFF2-40B4-BE49-F238E27FC236}">
                <a16:creationId xmlns:a16="http://schemas.microsoft.com/office/drawing/2014/main" id="{A68C1CA3-F601-3A47-9B09-32FF7E2A1E12}"/>
              </a:ext>
            </a:extLst>
          </p:cNvPr>
          <p:cNvSpPr/>
          <p:nvPr/>
        </p:nvSpPr>
        <p:spPr>
          <a:xfrm>
            <a:off x="6659639" y="6459905"/>
            <a:ext cx="433070" cy="164465"/>
          </a:xfrm>
          <a:custGeom>
            <a:avLst/>
            <a:gdLst/>
            <a:ahLst/>
            <a:cxnLst/>
            <a:rect l="l" t="t" r="r" b="b"/>
            <a:pathLst>
              <a:path w="433070" h="164465">
                <a:moveTo>
                  <a:pt x="396065" y="0"/>
                </a:moveTo>
                <a:lnTo>
                  <a:pt x="326320" y="5599"/>
                </a:lnTo>
                <a:lnTo>
                  <a:pt x="226410" y="26749"/>
                </a:lnTo>
                <a:lnTo>
                  <a:pt x="166897" y="47078"/>
                </a:lnTo>
                <a:lnTo>
                  <a:pt x="115533" y="69664"/>
                </a:lnTo>
                <a:lnTo>
                  <a:pt x="72879" y="92374"/>
                </a:lnTo>
                <a:lnTo>
                  <a:pt x="39496" y="113072"/>
                </a:lnTo>
                <a:lnTo>
                  <a:pt x="2556" y="140045"/>
                </a:lnTo>
                <a:lnTo>
                  <a:pt x="0" y="142193"/>
                </a:lnTo>
                <a:lnTo>
                  <a:pt x="0" y="163961"/>
                </a:lnTo>
                <a:lnTo>
                  <a:pt x="7714" y="157617"/>
                </a:lnTo>
                <a:lnTo>
                  <a:pt x="14185" y="152879"/>
                </a:lnTo>
                <a:lnTo>
                  <a:pt x="66688" y="122836"/>
                </a:lnTo>
                <a:lnTo>
                  <a:pt x="104129" y="105638"/>
                </a:lnTo>
                <a:lnTo>
                  <a:pt x="149640" y="88693"/>
                </a:lnTo>
                <a:lnTo>
                  <a:pt x="203104" y="73512"/>
                </a:lnTo>
                <a:lnTo>
                  <a:pt x="264402" y="61606"/>
                </a:lnTo>
                <a:lnTo>
                  <a:pt x="333413" y="54487"/>
                </a:lnTo>
                <a:lnTo>
                  <a:pt x="381615" y="53131"/>
                </a:lnTo>
                <a:lnTo>
                  <a:pt x="432904" y="53131"/>
                </a:lnTo>
                <a:lnTo>
                  <a:pt x="432904" y="17"/>
                </a:lnTo>
                <a:lnTo>
                  <a:pt x="396065" y="0"/>
                </a:lnTo>
                <a:close/>
              </a:path>
              <a:path w="433070" h="164465">
                <a:moveTo>
                  <a:pt x="432904" y="53131"/>
                </a:moveTo>
                <a:lnTo>
                  <a:pt x="381615" y="53131"/>
                </a:lnTo>
                <a:lnTo>
                  <a:pt x="406875" y="53551"/>
                </a:lnTo>
                <a:lnTo>
                  <a:pt x="432904" y="54766"/>
                </a:lnTo>
                <a:lnTo>
                  <a:pt x="432904" y="53131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66" name="object 21">
            <a:extLst>
              <a:ext uri="{FF2B5EF4-FFF2-40B4-BE49-F238E27FC236}">
                <a16:creationId xmlns:a16="http://schemas.microsoft.com/office/drawing/2014/main" id="{8C104759-8FAD-774B-8D10-D374B3826F3A}"/>
              </a:ext>
            </a:extLst>
          </p:cNvPr>
          <p:cNvSpPr/>
          <p:nvPr/>
        </p:nvSpPr>
        <p:spPr>
          <a:xfrm>
            <a:off x="6659652" y="6513055"/>
            <a:ext cx="432879" cy="110807"/>
          </a:xfrm>
          <a:prstGeom prst="rect">
            <a:avLst/>
          </a:prstGeom>
          <a:blipFill>
            <a:blip r:embed="rId1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67" name="object 22">
            <a:extLst>
              <a:ext uri="{FF2B5EF4-FFF2-40B4-BE49-F238E27FC236}">
                <a16:creationId xmlns:a16="http://schemas.microsoft.com/office/drawing/2014/main" id="{977BC3F8-0D91-D74E-B659-623E133A5FD8}"/>
              </a:ext>
            </a:extLst>
          </p:cNvPr>
          <p:cNvSpPr/>
          <p:nvPr/>
        </p:nvSpPr>
        <p:spPr>
          <a:xfrm>
            <a:off x="7133793" y="6292997"/>
            <a:ext cx="702906" cy="331139"/>
          </a:xfrm>
          <a:prstGeom prst="rect">
            <a:avLst/>
          </a:prstGeom>
          <a:blipFill>
            <a:blip r:embed="rId1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68" name="object 23">
            <a:extLst>
              <a:ext uri="{FF2B5EF4-FFF2-40B4-BE49-F238E27FC236}">
                <a16:creationId xmlns:a16="http://schemas.microsoft.com/office/drawing/2014/main" id="{7A51488A-235F-3146-96C5-E158201CB190}"/>
              </a:ext>
            </a:extLst>
          </p:cNvPr>
          <p:cNvSpPr/>
          <p:nvPr/>
        </p:nvSpPr>
        <p:spPr>
          <a:xfrm>
            <a:off x="5084395" y="6465256"/>
            <a:ext cx="1447914" cy="157289"/>
          </a:xfrm>
          <a:prstGeom prst="rect">
            <a:avLst/>
          </a:prstGeom>
          <a:blipFill>
            <a:blip r:embed="rId1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6" name="object 16"/>
          <p:cNvSpPr/>
          <p:nvPr/>
        </p:nvSpPr>
        <p:spPr>
          <a:xfrm>
            <a:off x="8003540" y="4032250"/>
            <a:ext cx="1140460" cy="2880360"/>
          </a:xfrm>
          <a:custGeom>
            <a:avLst/>
            <a:gdLst/>
            <a:ahLst/>
            <a:cxnLst/>
            <a:rect l="l" t="t" r="r" b="b"/>
            <a:pathLst>
              <a:path w="1140459" h="2880359">
                <a:moveTo>
                  <a:pt x="0" y="2880004"/>
                </a:moveTo>
                <a:lnTo>
                  <a:pt x="1140002" y="2880004"/>
                </a:lnTo>
                <a:lnTo>
                  <a:pt x="1140002" y="0"/>
                </a:lnTo>
                <a:lnTo>
                  <a:pt x="0" y="0"/>
                </a:lnTo>
                <a:lnTo>
                  <a:pt x="0" y="2880004"/>
                </a:lnTo>
                <a:close/>
              </a:path>
            </a:pathLst>
          </a:custGeom>
          <a:solidFill>
            <a:srgbClr val="FFCC00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677957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bject 8"/>
          <p:cNvSpPr/>
          <p:nvPr/>
        </p:nvSpPr>
        <p:spPr>
          <a:xfrm>
            <a:off x="8074596" y="6187015"/>
            <a:ext cx="702906" cy="331141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624001" y="12"/>
            <a:ext cx="6912609" cy="12065"/>
          </a:xfrm>
          <a:custGeom>
            <a:avLst/>
            <a:gdLst/>
            <a:ahLst/>
            <a:cxnLst/>
            <a:rect l="l" t="t" r="r" b="b"/>
            <a:pathLst>
              <a:path w="6912609" h="12065">
                <a:moveTo>
                  <a:pt x="0" y="12001"/>
                </a:moveTo>
                <a:lnTo>
                  <a:pt x="6912000" y="12001"/>
                </a:lnTo>
                <a:lnTo>
                  <a:pt x="6912000" y="0"/>
                </a:lnTo>
                <a:lnTo>
                  <a:pt x="0" y="0"/>
                </a:lnTo>
                <a:lnTo>
                  <a:pt x="0" y="12001"/>
                </a:lnTo>
                <a:close/>
              </a:path>
            </a:pathLst>
          </a:custGeom>
          <a:solidFill>
            <a:srgbClr val="FFFDE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5516994" y="5985014"/>
            <a:ext cx="3627120" cy="231140"/>
          </a:xfrm>
          <a:custGeom>
            <a:avLst/>
            <a:gdLst/>
            <a:ahLst/>
            <a:cxnLst/>
            <a:rect l="l" t="t" r="r" b="b"/>
            <a:pathLst>
              <a:path w="3627120" h="231139">
                <a:moveTo>
                  <a:pt x="0" y="230987"/>
                </a:moveTo>
                <a:lnTo>
                  <a:pt x="3627005" y="230987"/>
                </a:lnTo>
                <a:lnTo>
                  <a:pt x="3627005" y="0"/>
                </a:lnTo>
                <a:lnTo>
                  <a:pt x="0" y="0"/>
                </a:lnTo>
                <a:lnTo>
                  <a:pt x="0" y="230987"/>
                </a:lnTo>
                <a:close/>
              </a:path>
            </a:pathLst>
          </a:custGeom>
          <a:solidFill>
            <a:srgbClr val="F7A6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5670003" y="6081344"/>
            <a:ext cx="3474085" cy="758825"/>
          </a:xfrm>
          <a:custGeom>
            <a:avLst/>
            <a:gdLst/>
            <a:ahLst/>
            <a:cxnLst/>
            <a:rect l="l" t="t" r="r" b="b"/>
            <a:pathLst>
              <a:path w="3474084" h="758825">
                <a:moveTo>
                  <a:pt x="0" y="758659"/>
                </a:moveTo>
                <a:lnTo>
                  <a:pt x="3473996" y="758659"/>
                </a:lnTo>
                <a:lnTo>
                  <a:pt x="3473996" y="0"/>
                </a:lnTo>
                <a:lnTo>
                  <a:pt x="0" y="0"/>
                </a:lnTo>
                <a:lnTo>
                  <a:pt x="0" y="758659"/>
                </a:lnTo>
                <a:close/>
              </a:path>
            </a:pathLst>
          </a:custGeom>
          <a:solidFill>
            <a:srgbClr val="FFFDE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8079396" y="6281516"/>
            <a:ext cx="702906" cy="33113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0" y="5832005"/>
            <a:ext cx="252095" cy="1008380"/>
          </a:xfrm>
          <a:custGeom>
            <a:avLst/>
            <a:gdLst/>
            <a:ahLst/>
            <a:cxnLst/>
            <a:rect l="l" t="t" r="r" b="b"/>
            <a:pathLst>
              <a:path w="252095" h="1008379">
                <a:moveTo>
                  <a:pt x="0" y="1007999"/>
                </a:moveTo>
                <a:lnTo>
                  <a:pt x="251993" y="1007999"/>
                </a:lnTo>
                <a:lnTo>
                  <a:pt x="251993" y="0"/>
                </a:lnTo>
                <a:lnTo>
                  <a:pt x="0" y="0"/>
                </a:lnTo>
                <a:lnTo>
                  <a:pt x="0" y="1007999"/>
                </a:lnTo>
                <a:close/>
              </a:path>
            </a:pathLst>
          </a:custGeom>
          <a:solidFill>
            <a:srgbClr val="F7A6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0" y="12014"/>
            <a:ext cx="9144000" cy="1248410"/>
          </a:xfrm>
          <a:custGeom>
            <a:avLst/>
            <a:gdLst/>
            <a:ahLst/>
            <a:cxnLst/>
            <a:rect l="l" t="t" r="r" b="b"/>
            <a:pathLst>
              <a:path w="9144000" h="1248410">
                <a:moveTo>
                  <a:pt x="0" y="1247990"/>
                </a:moveTo>
                <a:lnTo>
                  <a:pt x="9144000" y="1247990"/>
                </a:lnTo>
                <a:lnTo>
                  <a:pt x="9144000" y="0"/>
                </a:lnTo>
                <a:lnTo>
                  <a:pt x="0" y="0"/>
                </a:lnTo>
                <a:lnTo>
                  <a:pt x="0" y="1247990"/>
                </a:lnTo>
                <a:close/>
              </a:path>
            </a:pathLst>
          </a:custGeom>
          <a:solidFill>
            <a:srgbClr val="FFCC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0" y="0"/>
            <a:ext cx="624205" cy="464820"/>
          </a:xfrm>
          <a:custGeom>
            <a:avLst/>
            <a:gdLst/>
            <a:ahLst/>
            <a:cxnLst/>
            <a:rect l="l" t="t" r="r" b="b"/>
            <a:pathLst>
              <a:path w="624205" h="464820">
                <a:moveTo>
                  <a:pt x="0" y="464756"/>
                </a:moveTo>
                <a:lnTo>
                  <a:pt x="624001" y="464756"/>
                </a:lnTo>
                <a:lnTo>
                  <a:pt x="624001" y="0"/>
                </a:lnTo>
                <a:lnTo>
                  <a:pt x="0" y="0"/>
                </a:lnTo>
                <a:lnTo>
                  <a:pt x="0" y="464756"/>
                </a:lnTo>
                <a:close/>
              </a:path>
            </a:pathLst>
          </a:custGeom>
          <a:solidFill>
            <a:srgbClr val="76AE6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28"/>
          <p:cNvSpPr/>
          <p:nvPr/>
        </p:nvSpPr>
        <p:spPr>
          <a:xfrm>
            <a:off x="7536002" y="12"/>
            <a:ext cx="1608455" cy="396240"/>
          </a:xfrm>
          <a:custGeom>
            <a:avLst/>
            <a:gdLst/>
            <a:ahLst/>
            <a:cxnLst/>
            <a:rect l="l" t="t" r="r" b="b"/>
            <a:pathLst>
              <a:path w="1608454" h="396240">
                <a:moveTo>
                  <a:pt x="0" y="395986"/>
                </a:moveTo>
                <a:lnTo>
                  <a:pt x="1607997" y="395986"/>
                </a:lnTo>
                <a:lnTo>
                  <a:pt x="1607997" y="0"/>
                </a:lnTo>
                <a:lnTo>
                  <a:pt x="0" y="0"/>
                </a:lnTo>
                <a:lnTo>
                  <a:pt x="0" y="395986"/>
                </a:lnTo>
                <a:close/>
              </a:path>
            </a:pathLst>
          </a:custGeom>
          <a:solidFill>
            <a:srgbClr val="F7A6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object 29"/>
          <p:cNvSpPr/>
          <p:nvPr/>
        </p:nvSpPr>
        <p:spPr>
          <a:xfrm>
            <a:off x="8904008" y="3347999"/>
            <a:ext cx="240029" cy="1656080"/>
          </a:xfrm>
          <a:custGeom>
            <a:avLst/>
            <a:gdLst/>
            <a:ahLst/>
            <a:cxnLst/>
            <a:rect l="l" t="t" r="r" b="b"/>
            <a:pathLst>
              <a:path w="240029" h="1656079">
                <a:moveTo>
                  <a:pt x="0" y="1656003"/>
                </a:moveTo>
                <a:lnTo>
                  <a:pt x="239991" y="1656003"/>
                </a:lnTo>
                <a:lnTo>
                  <a:pt x="239991" y="0"/>
                </a:lnTo>
                <a:lnTo>
                  <a:pt x="0" y="0"/>
                </a:lnTo>
                <a:lnTo>
                  <a:pt x="0" y="1656003"/>
                </a:lnTo>
                <a:close/>
              </a:path>
            </a:pathLst>
          </a:custGeom>
          <a:solidFill>
            <a:srgbClr val="76AE6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1" name="object 30">
            <a:extLst>
              <a:ext uri="{FF2B5EF4-FFF2-40B4-BE49-F238E27FC236}">
                <a16:creationId xmlns:a16="http://schemas.microsoft.com/office/drawing/2014/main" id="{9434FE90-3551-DA4E-AEB2-FB61F32D3CD3}"/>
              </a:ext>
            </a:extLst>
          </p:cNvPr>
          <p:cNvSpPr/>
          <p:nvPr/>
        </p:nvSpPr>
        <p:spPr>
          <a:xfrm>
            <a:off x="457200" y="279006"/>
            <a:ext cx="5059794" cy="981418"/>
          </a:xfrm>
          <a:custGeom>
            <a:avLst/>
            <a:gdLst/>
            <a:ahLst/>
            <a:cxnLst/>
            <a:rect l="l" t="t" r="r" b="b"/>
            <a:pathLst>
              <a:path w="7391400" h="981075">
                <a:moveTo>
                  <a:pt x="0" y="980998"/>
                </a:moveTo>
                <a:lnTo>
                  <a:pt x="7390803" y="980998"/>
                </a:lnTo>
                <a:lnTo>
                  <a:pt x="7390803" y="0"/>
                </a:lnTo>
                <a:lnTo>
                  <a:pt x="0" y="0"/>
                </a:lnTo>
                <a:lnTo>
                  <a:pt x="0" y="980998"/>
                </a:lnTo>
                <a:close/>
              </a:path>
            </a:pathLst>
          </a:custGeom>
          <a:solidFill>
            <a:srgbClr val="006C6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Retângulo 11">
            <a:extLst>
              <a:ext uri="{FF2B5EF4-FFF2-40B4-BE49-F238E27FC236}">
                <a16:creationId xmlns:a16="http://schemas.microsoft.com/office/drawing/2014/main" id="{B14D1784-783B-574D-AC72-CE2A2DB99130}"/>
              </a:ext>
            </a:extLst>
          </p:cNvPr>
          <p:cNvSpPr/>
          <p:nvPr/>
        </p:nvSpPr>
        <p:spPr>
          <a:xfrm>
            <a:off x="493319" y="362417"/>
            <a:ext cx="5018043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2100" b="1" dirty="0" smtClean="0">
                <a:solidFill>
                  <a:schemeClr val="bg1"/>
                </a:solidFill>
                <a:latin typeface="Raleway"/>
              </a:rPr>
              <a:t>Contratação temporária de servidores aposentados e de militares inativos</a:t>
            </a:r>
            <a:endParaRPr lang="pt-BR" sz="2100" b="1" dirty="0"/>
          </a:p>
        </p:txBody>
      </p:sp>
      <p:sp>
        <p:nvSpPr>
          <p:cNvPr id="17" name="Retângulo 16">
            <a:extLst>
              <a:ext uri="{FF2B5EF4-FFF2-40B4-BE49-F238E27FC236}">
                <a16:creationId xmlns:a16="http://schemas.microsoft.com/office/drawing/2014/main" id="{3BA57600-B5BF-4943-93B4-99C8C1B82883}"/>
              </a:ext>
            </a:extLst>
          </p:cNvPr>
          <p:cNvSpPr/>
          <p:nvPr/>
        </p:nvSpPr>
        <p:spPr>
          <a:xfrm>
            <a:off x="289649" y="1306810"/>
            <a:ext cx="8411013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pt-BR" sz="2600" b="1" dirty="0" smtClean="0">
                <a:solidFill>
                  <a:srgbClr val="2B6C68"/>
                </a:solidFill>
                <a:latin typeface="Raleway"/>
              </a:rPr>
              <a:t>Disciplina legal:</a:t>
            </a:r>
          </a:p>
          <a:p>
            <a:pPr marL="747713" indent="-285750" algn="just">
              <a:buFont typeface="Wingdings" panose="05000000000000000000" pitchFamily="2" charset="2"/>
              <a:buChar char="§"/>
            </a:pPr>
            <a:r>
              <a:rPr lang="pt-BR" sz="2600" dirty="0">
                <a:solidFill>
                  <a:srgbClr val="2B6C68"/>
                </a:solidFill>
                <a:latin typeface="Raleway"/>
              </a:rPr>
              <a:t>Servidores federais </a:t>
            </a:r>
            <a:r>
              <a:rPr lang="pt-BR" sz="2600" dirty="0" smtClean="0">
                <a:solidFill>
                  <a:srgbClr val="2B6C68"/>
                </a:solidFill>
                <a:latin typeface="Raleway"/>
              </a:rPr>
              <a:t>aposentados: </a:t>
            </a:r>
            <a:r>
              <a:rPr lang="pt-BR" sz="2600" dirty="0">
                <a:solidFill>
                  <a:srgbClr val="2B6C68"/>
                </a:solidFill>
                <a:latin typeface="Raleway"/>
              </a:rPr>
              <a:t>nova modalidade de vínculo jurídico disponível para contratações pela Administração </a:t>
            </a:r>
            <a:r>
              <a:rPr lang="pt-BR" sz="2600" dirty="0" smtClean="0">
                <a:solidFill>
                  <a:srgbClr val="2B6C68"/>
                </a:solidFill>
                <a:latin typeface="Raleway"/>
              </a:rPr>
              <a:t>Pública, prevista nos </a:t>
            </a:r>
            <a:r>
              <a:rPr lang="pt-BR" sz="2600" b="1" dirty="0">
                <a:solidFill>
                  <a:srgbClr val="2B6C68"/>
                </a:solidFill>
                <a:latin typeface="Raleway"/>
              </a:rPr>
              <a:t>art. 3º-A a 3º-E da Lei nº </a:t>
            </a:r>
            <a:r>
              <a:rPr lang="pt-BR" sz="2600" b="1" dirty="0" smtClean="0">
                <a:solidFill>
                  <a:srgbClr val="2B6C68"/>
                </a:solidFill>
                <a:latin typeface="Raleway"/>
              </a:rPr>
              <a:t>8.745/1993, acrescentados pela Medida Provisória nº 922/2020</a:t>
            </a:r>
            <a:r>
              <a:rPr lang="pt-BR" sz="2600" dirty="0" smtClean="0">
                <a:solidFill>
                  <a:srgbClr val="2B6C68"/>
                </a:solidFill>
                <a:latin typeface="Raleway"/>
              </a:rPr>
              <a:t>.</a:t>
            </a:r>
            <a:endParaRPr lang="pt-BR" sz="2600" dirty="0" smtClean="0">
              <a:solidFill>
                <a:srgbClr val="2B6C68"/>
              </a:solidFill>
              <a:latin typeface="Raleway"/>
            </a:endParaRPr>
          </a:p>
          <a:p>
            <a:pPr marL="747713" indent="-285750" algn="just">
              <a:buFont typeface="Wingdings" panose="05000000000000000000" pitchFamily="2" charset="2"/>
              <a:buChar char="§"/>
            </a:pPr>
            <a:r>
              <a:rPr lang="pt-BR" sz="2600" dirty="0">
                <a:solidFill>
                  <a:srgbClr val="2B6C68"/>
                </a:solidFill>
                <a:latin typeface="Raleway"/>
              </a:rPr>
              <a:t>Militares inativos das Forças </a:t>
            </a:r>
            <a:r>
              <a:rPr lang="pt-BR" sz="2600" dirty="0" smtClean="0">
                <a:solidFill>
                  <a:srgbClr val="2B6C68"/>
                </a:solidFill>
                <a:latin typeface="Raleway"/>
              </a:rPr>
              <a:t>Armadas: desempenho de atividades de natureza civil por militares da reserva ou reformados, prevista no </a:t>
            </a:r>
            <a:r>
              <a:rPr lang="pt-BR" sz="2600" b="1" dirty="0">
                <a:solidFill>
                  <a:srgbClr val="2B6C68"/>
                </a:solidFill>
                <a:latin typeface="Raleway"/>
              </a:rPr>
              <a:t>art. 18 da Lei nº 13.954/2019 </a:t>
            </a:r>
            <a:r>
              <a:rPr lang="pt-BR" sz="2600" b="1" dirty="0" smtClean="0">
                <a:solidFill>
                  <a:srgbClr val="2B6C68"/>
                </a:solidFill>
                <a:latin typeface="Raleway"/>
              </a:rPr>
              <a:t>e no Decreto </a:t>
            </a:r>
            <a:r>
              <a:rPr lang="pt-BR" sz="2600" b="1" dirty="0">
                <a:solidFill>
                  <a:srgbClr val="2B6C68"/>
                </a:solidFill>
                <a:latin typeface="Raleway"/>
              </a:rPr>
              <a:t>nº </a:t>
            </a:r>
            <a:r>
              <a:rPr lang="pt-BR" sz="2600" b="1" dirty="0" smtClean="0">
                <a:solidFill>
                  <a:srgbClr val="2B6C68"/>
                </a:solidFill>
                <a:latin typeface="Raleway"/>
              </a:rPr>
              <a:t>10.210/2020</a:t>
            </a:r>
            <a:r>
              <a:rPr lang="pt-BR" sz="2600" b="1" dirty="0" smtClean="0">
                <a:solidFill>
                  <a:srgbClr val="2B6C68"/>
                </a:solidFill>
                <a:latin typeface="Raleway"/>
              </a:rPr>
              <a:t>.</a:t>
            </a:r>
            <a:endParaRPr lang="pt-BR" sz="2600" b="1" dirty="0">
              <a:solidFill>
                <a:srgbClr val="2B6C68"/>
              </a:solidFill>
              <a:latin typeface="Raleway"/>
            </a:endParaRPr>
          </a:p>
        </p:txBody>
      </p:sp>
      <p:grpSp>
        <p:nvGrpSpPr>
          <p:cNvPr id="16" name="Agrupar 15"/>
          <p:cNvGrpSpPr/>
          <p:nvPr/>
        </p:nvGrpSpPr>
        <p:grpSpPr>
          <a:xfrm>
            <a:off x="5516994" y="5985013"/>
            <a:ext cx="3627120" cy="855156"/>
            <a:chOff x="5516994" y="5985013"/>
            <a:chExt cx="3627120" cy="855156"/>
          </a:xfrm>
        </p:grpSpPr>
        <p:sp>
          <p:nvSpPr>
            <p:cNvPr id="18" name="object 7"/>
            <p:cNvSpPr/>
            <p:nvPr/>
          </p:nvSpPr>
          <p:spPr>
            <a:xfrm>
              <a:off x="8074596" y="6187015"/>
              <a:ext cx="702906" cy="331141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" name="object 13">
              <a:extLst>
                <a:ext uri="{FF2B5EF4-FFF2-40B4-BE49-F238E27FC236}">
                  <a16:creationId xmlns:a16="http://schemas.microsoft.com/office/drawing/2014/main" id="{94BD26A5-C923-714B-B069-527B4F627B78}"/>
                </a:ext>
              </a:extLst>
            </p:cNvPr>
            <p:cNvSpPr/>
            <p:nvPr/>
          </p:nvSpPr>
          <p:spPr>
            <a:xfrm>
              <a:off x="5516994" y="5985013"/>
              <a:ext cx="3627120" cy="855015"/>
            </a:xfrm>
            <a:custGeom>
              <a:avLst/>
              <a:gdLst/>
              <a:ahLst/>
              <a:cxnLst/>
              <a:rect l="l" t="t" r="r" b="b"/>
              <a:pathLst>
                <a:path w="3627120" h="231139">
                  <a:moveTo>
                    <a:pt x="0" y="230987"/>
                  </a:moveTo>
                  <a:lnTo>
                    <a:pt x="3627005" y="230987"/>
                  </a:lnTo>
                  <a:lnTo>
                    <a:pt x="3627005" y="0"/>
                  </a:lnTo>
                  <a:lnTo>
                    <a:pt x="0" y="0"/>
                  </a:lnTo>
                  <a:lnTo>
                    <a:pt x="0" y="230987"/>
                  </a:lnTo>
                  <a:close/>
                </a:path>
              </a:pathLst>
            </a:custGeom>
            <a:solidFill>
              <a:srgbClr val="F7A6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" name="object 15">
              <a:extLst>
                <a:ext uri="{FF2B5EF4-FFF2-40B4-BE49-F238E27FC236}">
                  <a16:creationId xmlns:a16="http://schemas.microsoft.com/office/drawing/2014/main" id="{39172E40-C72D-A642-91A2-046ED5D2642B}"/>
                </a:ext>
              </a:extLst>
            </p:cNvPr>
            <p:cNvSpPr/>
            <p:nvPr/>
          </p:nvSpPr>
          <p:spPr>
            <a:xfrm>
              <a:off x="5670003" y="6081344"/>
              <a:ext cx="3474085" cy="758825"/>
            </a:xfrm>
            <a:custGeom>
              <a:avLst/>
              <a:gdLst/>
              <a:ahLst/>
              <a:cxnLst/>
              <a:rect l="l" t="t" r="r" b="b"/>
              <a:pathLst>
                <a:path w="3474084" h="758825">
                  <a:moveTo>
                    <a:pt x="0" y="758659"/>
                  </a:moveTo>
                  <a:lnTo>
                    <a:pt x="3473996" y="758659"/>
                  </a:lnTo>
                  <a:lnTo>
                    <a:pt x="3473996" y="0"/>
                  </a:lnTo>
                  <a:lnTo>
                    <a:pt x="0" y="0"/>
                  </a:lnTo>
                  <a:lnTo>
                    <a:pt x="0" y="758659"/>
                  </a:lnTo>
                  <a:close/>
                </a:path>
              </a:pathLst>
            </a:custGeom>
            <a:solidFill>
              <a:srgbClr val="FFFDE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" name="object 3">
              <a:extLst>
                <a:ext uri="{FF2B5EF4-FFF2-40B4-BE49-F238E27FC236}">
                  <a16:creationId xmlns:a16="http://schemas.microsoft.com/office/drawing/2014/main" id="{3108EE41-8CD9-0E44-8433-BD33E3A7C79D}"/>
                </a:ext>
              </a:extLst>
            </p:cNvPr>
            <p:cNvSpPr/>
            <p:nvPr/>
          </p:nvSpPr>
          <p:spPr>
            <a:xfrm>
              <a:off x="7604759" y="6290792"/>
              <a:ext cx="333082" cy="201701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" name="object 4">
              <a:extLst>
                <a:ext uri="{FF2B5EF4-FFF2-40B4-BE49-F238E27FC236}">
                  <a16:creationId xmlns:a16="http://schemas.microsoft.com/office/drawing/2014/main" id="{C06807C8-980D-9A4A-80C3-F7C68ED6903B}"/>
                </a:ext>
              </a:extLst>
            </p:cNvPr>
            <p:cNvSpPr/>
            <p:nvPr/>
          </p:nvSpPr>
          <p:spPr>
            <a:xfrm>
              <a:off x="7639925" y="6332639"/>
              <a:ext cx="254038" cy="134353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" name="object 5">
              <a:extLst>
                <a:ext uri="{FF2B5EF4-FFF2-40B4-BE49-F238E27FC236}">
                  <a16:creationId xmlns:a16="http://schemas.microsoft.com/office/drawing/2014/main" id="{69D1C18A-6E71-D841-B0B3-AE8619AE4752}"/>
                </a:ext>
              </a:extLst>
            </p:cNvPr>
            <p:cNvSpPr/>
            <p:nvPr/>
          </p:nvSpPr>
          <p:spPr>
            <a:xfrm>
              <a:off x="7600442" y="6353923"/>
              <a:ext cx="433070" cy="164465"/>
            </a:xfrm>
            <a:custGeom>
              <a:avLst/>
              <a:gdLst/>
              <a:ahLst/>
              <a:cxnLst/>
              <a:rect l="l" t="t" r="r" b="b"/>
              <a:pathLst>
                <a:path w="433070" h="164465">
                  <a:moveTo>
                    <a:pt x="396065" y="0"/>
                  </a:moveTo>
                  <a:lnTo>
                    <a:pt x="326320" y="5599"/>
                  </a:lnTo>
                  <a:lnTo>
                    <a:pt x="226410" y="26749"/>
                  </a:lnTo>
                  <a:lnTo>
                    <a:pt x="166897" y="47078"/>
                  </a:lnTo>
                  <a:lnTo>
                    <a:pt x="115533" y="69664"/>
                  </a:lnTo>
                  <a:lnTo>
                    <a:pt x="72879" y="92374"/>
                  </a:lnTo>
                  <a:lnTo>
                    <a:pt x="39496" y="113072"/>
                  </a:lnTo>
                  <a:lnTo>
                    <a:pt x="2556" y="140045"/>
                  </a:lnTo>
                  <a:lnTo>
                    <a:pt x="0" y="142193"/>
                  </a:lnTo>
                  <a:lnTo>
                    <a:pt x="0" y="163961"/>
                  </a:lnTo>
                  <a:lnTo>
                    <a:pt x="7714" y="157617"/>
                  </a:lnTo>
                  <a:lnTo>
                    <a:pt x="14185" y="152879"/>
                  </a:lnTo>
                  <a:lnTo>
                    <a:pt x="66688" y="122836"/>
                  </a:lnTo>
                  <a:lnTo>
                    <a:pt x="104129" y="105638"/>
                  </a:lnTo>
                  <a:lnTo>
                    <a:pt x="149640" y="88693"/>
                  </a:lnTo>
                  <a:lnTo>
                    <a:pt x="203104" y="73512"/>
                  </a:lnTo>
                  <a:lnTo>
                    <a:pt x="264402" y="61606"/>
                  </a:lnTo>
                  <a:lnTo>
                    <a:pt x="333413" y="54487"/>
                  </a:lnTo>
                  <a:lnTo>
                    <a:pt x="381615" y="53131"/>
                  </a:lnTo>
                  <a:lnTo>
                    <a:pt x="432904" y="53131"/>
                  </a:lnTo>
                  <a:lnTo>
                    <a:pt x="432904" y="17"/>
                  </a:lnTo>
                  <a:lnTo>
                    <a:pt x="396065" y="0"/>
                  </a:lnTo>
                  <a:close/>
                </a:path>
                <a:path w="433070" h="164465">
                  <a:moveTo>
                    <a:pt x="432904" y="53131"/>
                  </a:moveTo>
                  <a:lnTo>
                    <a:pt x="381615" y="53131"/>
                  </a:lnTo>
                  <a:lnTo>
                    <a:pt x="406875" y="53551"/>
                  </a:lnTo>
                  <a:lnTo>
                    <a:pt x="432904" y="54766"/>
                  </a:lnTo>
                  <a:lnTo>
                    <a:pt x="432904" y="53131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" name="object 6">
              <a:extLst>
                <a:ext uri="{FF2B5EF4-FFF2-40B4-BE49-F238E27FC236}">
                  <a16:creationId xmlns:a16="http://schemas.microsoft.com/office/drawing/2014/main" id="{9B225C2B-D8D1-9549-B61A-986F5D632562}"/>
                </a:ext>
              </a:extLst>
            </p:cNvPr>
            <p:cNvSpPr/>
            <p:nvPr/>
          </p:nvSpPr>
          <p:spPr>
            <a:xfrm>
              <a:off x="7600454" y="6407086"/>
              <a:ext cx="432879" cy="110794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" name="object 3">
              <a:extLst>
                <a:ext uri="{FF2B5EF4-FFF2-40B4-BE49-F238E27FC236}">
                  <a16:creationId xmlns:a16="http://schemas.microsoft.com/office/drawing/2014/main" id="{E701E6A7-E487-DE48-B93D-AA3B810C2209}"/>
                </a:ext>
              </a:extLst>
            </p:cNvPr>
            <p:cNvSpPr/>
            <p:nvPr/>
          </p:nvSpPr>
          <p:spPr>
            <a:xfrm>
              <a:off x="7604785" y="6482664"/>
              <a:ext cx="12763" cy="9829"/>
            </a:xfrm>
            <a:prstGeom prst="rect">
              <a:avLst/>
            </a:prstGeom>
            <a:blipFill>
              <a:blip r:embed="rId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" name="object 4">
              <a:extLst>
                <a:ext uri="{FF2B5EF4-FFF2-40B4-BE49-F238E27FC236}">
                  <a16:creationId xmlns:a16="http://schemas.microsoft.com/office/drawing/2014/main" id="{FF1BFC07-9DA7-2B49-AE54-DB96DC109AF6}"/>
                </a:ext>
              </a:extLst>
            </p:cNvPr>
            <p:cNvSpPr/>
            <p:nvPr/>
          </p:nvSpPr>
          <p:spPr>
            <a:xfrm>
              <a:off x="7604759" y="6290792"/>
              <a:ext cx="333082" cy="201701"/>
            </a:xfrm>
            <a:prstGeom prst="rect">
              <a:avLst/>
            </a:prstGeom>
            <a:blipFill>
              <a:blip r:embed="rId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" name="object 5">
              <a:extLst>
                <a:ext uri="{FF2B5EF4-FFF2-40B4-BE49-F238E27FC236}">
                  <a16:creationId xmlns:a16="http://schemas.microsoft.com/office/drawing/2014/main" id="{C6AC9697-0841-1A49-9EDE-EB3FC72B34DA}"/>
                </a:ext>
              </a:extLst>
            </p:cNvPr>
            <p:cNvSpPr/>
            <p:nvPr/>
          </p:nvSpPr>
          <p:spPr>
            <a:xfrm>
              <a:off x="7639925" y="6332639"/>
              <a:ext cx="254038" cy="134353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4" name="object 6">
              <a:extLst>
                <a:ext uri="{FF2B5EF4-FFF2-40B4-BE49-F238E27FC236}">
                  <a16:creationId xmlns:a16="http://schemas.microsoft.com/office/drawing/2014/main" id="{05EABDDA-4BD9-234A-BC98-C20AC3235201}"/>
                </a:ext>
              </a:extLst>
            </p:cNvPr>
            <p:cNvSpPr/>
            <p:nvPr/>
          </p:nvSpPr>
          <p:spPr>
            <a:xfrm>
              <a:off x="7600442" y="6353923"/>
              <a:ext cx="433070" cy="164465"/>
            </a:xfrm>
            <a:custGeom>
              <a:avLst/>
              <a:gdLst/>
              <a:ahLst/>
              <a:cxnLst/>
              <a:rect l="l" t="t" r="r" b="b"/>
              <a:pathLst>
                <a:path w="433070" h="164465">
                  <a:moveTo>
                    <a:pt x="396065" y="0"/>
                  </a:moveTo>
                  <a:lnTo>
                    <a:pt x="326320" y="5599"/>
                  </a:lnTo>
                  <a:lnTo>
                    <a:pt x="226410" y="26749"/>
                  </a:lnTo>
                  <a:lnTo>
                    <a:pt x="166897" y="47078"/>
                  </a:lnTo>
                  <a:lnTo>
                    <a:pt x="115533" y="69664"/>
                  </a:lnTo>
                  <a:lnTo>
                    <a:pt x="72879" y="92374"/>
                  </a:lnTo>
                  <a:lnTo>
                    <a:pt x="39496" y="113072"/>
                  </a:lnTo>
                  <a:lnTo>
                    <a:pt x="2556" y="140045"/>
                  </a:lnTo>
                  <a:lnTo>
                    <a:pt x="0" y="142193"/>
                  </a:lnTo>
                  <a:lnTo>
                    <a:pt x="0" y="163961"/>
                  </a:lnTo>
                  <a:lnTo>
                    <a:pt x="7714" y="157617"/>
                  </a:lnTo>
                  <a:lnTo>
                    <a:pt x="14185" y="152879"/>
                  </a:lnTo>
                  <a:lnTo>
                    <a:pt x="66688" y="122836"/>
                  </a:lnTo>
                  <a:lnTo>
                    <a:pt x="104129" y="105638"/>
                  </a:lnTo>
                  <a:lnTo>
                    <a:pt x="149640" y="88693"/>
                  </a:lnTo>
                  <a:lnTo>
                    <a:pt x="203104" y="73512"/>
                  </a:lnTo>
                  <a:lnTo>
                    <a:pt x="264402" y="61606"/>
                  </a:lnTo>
                  <a:lnTo>
                    <a:pt x="333413" y="54487"/>
                  </a:lnTo>
                  <a:lnTo>
                    <a:pt x="381615" y="53131"/>
                  </a:lnTo>
                  <a:lnTo>
                    <a:pt x="432904" y="53131"/>
                  </a:lnTo>
                  <a:lnTo>
                    <a:pt x="432904" y="17"/>
                  </a:lnTo>
                  <a:lnTo>
                    <a:pt x="396065" y="0"/>
                  </a:lnTo>
                  <a:close/>
                </a:path>
                <a:path w="433070" h="164465">
                  <a:moveTo>
                    <a:pt x="432904" y="53131"/>
                  </a:moveTo>
                  <a:lnTo>
                    <a:pt x="381615" y="53131"/>
                  </a:lnTo>
                  <a:lnTo>
                    <a:pt x="406875" y="53551"/>
                  </a:lnTo>
                  <a:lnTo>
                    <a:pt x="432904" y="54766"/>
                  </a:lnTo>
                  <a:lnTo>
                    <a:pt x="432904" y="53131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5" name="object 7">
              <a:extLst>
                <a:ext uri="{FF2B5EF4-FFF2-40B4-BE49-F238E27FC236}">
                  <a16:creationId xmlns:a16="http://schemas.microsoft.com/office/drawing/2014/main" id="{572D0A41-2A58-7045-8817-61971F54837F}"/>
                </a:ext>
              </a:extLst>
            </p:cNvPr>
            <p:cNvSpPr/>
            <p:nvPr/>
          </p:nvSpPr>
          <p:spPr>
            <a:xfrm>
              <a:off x="7600454" y="6407086"/>
              <a:ext cx="432879" cy="110794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6" name="object 16">
              <a:extLst>
                <a:ext uri="{FF2B5EF4-FFF2-40B4-BE49-F238E27FC236}">
                  <a16:creationId xmlns:a16="http://schemas.microsoft.com/office/drawing/2014/main" id="{3DA62FB8-FBBE-6A40-AF62-8EF369944C11}"/>
                </a:ext>
              </a:extLst>
            </p:cNvPr>
            <p:cNvSpPr/>
            <p:nvPr/>
          </p:nvSpPr>
          <p:spPr>
            <a:xfrm>
              <a:off x="7605242" y="6305943"/>
              <a:ext cx="433070" cy="306705"/>
            </a:xfrm>
            <a:custGeom>
              <a:avLst/>
              <a:gdLst/>
              <a:ahLst/>
              <a:cxnLst/>
              <a:rect l="l" t="t" r="r" b="b"/>
              <a:pathLst>
                <a:path w="433070" h="306704">
                  <a:moveTo>
                    <a:pt x="0" y="306400"/>
                  </a:moveTo>
                  <a:lnTo>
                    <a:pt x="432892" y="306400"/>
                  </a:lnTo>
                  <a:lnTo>
                    <a:pt x="432892" y="0"/>
                  </a:lnTo>
                  <a:lnTo>
                    <a:pt x="0" y="0"/>
                  </a:lnTo>
                  <a:lnTo>
                    <a:pt x="0" y="30640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7" name="object 17">
              <a:extLst>
                <a:ext uri="{FF2B5EF4-FFF2-40B4-BE49-F238E27FC236}">
                  <a16:creationId xmlns:a16="http://schemas.microsoft.com/office/drawing/2014/main" id="{6E637AA7-0957-E848-BC85-C247E71FE3C9}"/>
                </a:ext>
              </a:extLst>
            </p:cNvPr>
            <p:cNvSpPr/>
            <p:nvPr/>
          </p:nvSpPr>
          <p:spPr>
            <a:xfrm>
              <a:off x="7605229" y="6305893"/>
              <a:ext cx="432904" cy="284708"/>
            </a:xfrm>
            <a:prstGeom prst="rect">
              <a:avLst/>
            </a:prstGeom>
            <a:blipFill>
              <a:blip r:embed="rId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8" name="object 18">
              <a:extLst>
                <a:ext uri="{FF2B5EF4-FFF2-40B4-BE49-F238E27FC236}">
                  <a16:creationId xmlns:a16="http://schemas.microsoft.com/office/drawing/2014/main" id="{F61BC634-FD78-5046-A0E0-B1DB33882B87}"/>
                </a:ext>
              </a:extLst>
            </p:cNvPr>
            <p:cNvSpPr/>
            <p:nvPr/>
          </p:nvSpPr>
          <p:spPr>
            <a:xfrm>
              <a:off x="7609585" y="6581317"/>
              <a:ext cx="7150" cy="5676"/>
            </a:xfrm>
            <a:prstGeom prst="rect">
              <a:avLst/>
            </a:prstGeom>
            <a:blipFill>
              <a:blip r:embed="rId1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9" name="object 19">
              <a:extLst>
                <a:ext uri="{FF2B5EF4-FFF2-40B4-BE49-F238E27FC236}">
                  <a16:creationId xmlns:a16="http://schemas.microsoft.com/office/drawing/2014/main" id="{A7152C6C-EC47-8742-8DFD-47C5B356F4A7}"/>
                </a:ext>
              </a:extLst>
            </p:cNvPr>
            <p:cNvSpPr/>
            <p:nvPr/>
          </p:nvSpPr>
          <p:spPr>
            <a:xfrm>
              <a:off x="7609560" y="6385293"/>
              <a:ext cx="333082" cy="201701"/>
            </a:xfrm>
            <a:prstGeom prst="rect">
              <a:avLst/>
            </a:prstGeom>
            <a:blipFill>
              <a:blip r:embed="rId1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0" name="object 20">
              <a:extLst>
                <a:ext uri="{FF2B5EF4-FFF2-40B4-BE49-F238E27FC236}">
                  <a16:creationId xmlns:a16="http://schemas.microsoft.com/office/drawing/2014/main" id="{9744043E-0B05-8446-A2A5-AC50D09F353A}"/>
                </a:ext>
              </a:extLst>
            </p:cNvPr>
            <p:cNvSpPr/>
            <p:nvPr/>
          </p:nvSpPr>
          <p:spPr>
            <a:xfrm>
              <a:off x="7644727" y="6427139"/>
              <a:ext cx="254038" cy="134353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1" name="object 21">
              <a:extLst>
                <a:ext uri="{FF2B5EF4-FFF2-40B4-BE49-F238E27FC236}">
                  <a16:creationId xmlns:a16="http://schemas.microsoft.com/office/drawing/2014/main" id="{E33153F9-BCDF-F441-8317-CE3DEBDEE8A1}"/>
                </a:ext>
              </a:extLst>
            </p:cNvPr>
            <p:cNvSpPr/>
            <p:nvPr/>
          </p:nvSpPr>
          <p:spPr>
            <a:xfrm>
              <a:off x="7605242" y="6448424"/>
              <a:ext cx="433070" cy="164465"/>
            </a:xfrm>
            <a:custGeom>
              <a:avLst/>
              <a:gdLst/>
              <a:ahLst/>
              <a:cxnLst/>
              <a:rect l="l" t="t" r="r" b="b"/>
              <a:pathLst>
                <a:path w="433070" h="164465">
                  <a:moveTo>
                    <a:pt x="396065" y="0"/>
                  </a:moveTo>
                  <a:lnTo>
                    <a:pt x="326320" y="5599"/>
                  </a:lnTo>
                  <a:lnTo>
                    <a:pt x="226410" y="26749"/>
                  </a:lnTo>
                  <a:lnTo>
                    <a:pt x="166897" y="47078"/>
                  </a:lnTo>
                  <a:lnTo>
                    <a:pt x="115533" y="69664"/>
                  </a:lnTo>
                  <a:lnTo>
                    <a:pt x="72879" y="92374"/>
                  </a:lnTo>
                  <a:lnTo>
                    <a:pt x="39496" y="113072"/>
                  </a:lnTo>
                  <a:lnTo>
                    <a:pt x="2556" y="140045"/>
                  </a:lnTo>
                  <a:lnTo>
                    <a:pt x="0" y="142193"/>
                  </a:lnTo>
                  <a:lnTo>
                    <a:pt x="0" y="163961"/>
                  </a:lnTo>
                  <a:lnTo>
                    <a:pt x="7714" y="157617"/>
                  </a:lnTo>
                  <a:lnTo>
                    <a:pt x="14185" y="152879"/>
                  </a:lnTo>
                  <a:lnTo>
                    <a:pt x="66688" y="122836"/>
                  </a:lnTo>
                  <a:lnTo>
                    <a:pt x="104129" y="105638"/>
                  </a:lnTo>
                  <a:lnTo>
                    <a:pt x="149640" y="88693"/>
                  </a:lnTo>
                  <a:lnTo>
                    <a:pt x="203104" y="73512"/>
                  </a:lnTo>
                  <a:lnTo>
                    <a:pt x="264402" y="61606"/>
                  </a:lnTo>
                  <a:lnTo>
                    <a:pt x="333413" y="54487"/>
                  </a:lnTo>
                  <a:lnTo>
                    <a:pt x="381615" y="53131"/>
                  </a:lnTo>
                  <a:lnTo>
                    <a:pt x="432904" y="53131"/>
                  </a:lnTo>
                  <a:lnTo>
                    <a:pt x="432904" y="17"/>
                  </a:lnTo>
                  <a:lnTo>
                    <a:pt x="396065" y="0"/>
                  </a:lnTo>
                  <a:close/>
                </a:path>
                <a:path w="433070" h="164465">
                  <a:moveTo>
                    <a:pt x="432904" y="53131"/>
                  </a:moveTo>
                  <a:lnTo>
                    <a:pt x="381615" y="53131"/>
                  </a:lnTo>
                  <a:lnTo>
                    <a:pt x="406875" y="53551"/>
                  </a:lnTo>
                  <a:lnTo>
                    <a:pt x="432904" y="54766"/>
                  </a:lnTo>
                  <a:lnTo>
                    <a:pt x="432904" y="53131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2" name="object 22">
              <a:extLst>
                <a:ext uri="{FF2B5EF4-FFF2-40B4-BE49-F238E27FC236}">
                  <a16:creationId xmlns:a16="http://schemas.microsoft.com/office/drawing/2014/main" id="{9A75F09A-AA5D-3E49-8E8B-5BB338761EE4}"/>
                </a:ext>
              </a:extLst>
            </p:cNvPr>
            <p:cNvSpPr/>
            <p:nvPr/>
          </p:nvSpPr>
          <p:spPr>
            <a:xfrm>
              <a:off x="7605255" y="6501574"/>
              <a:ext cx="432879" cy="110807"/>
            </a:xfrm>
            <a:prstGeom prst="rect">
              <a:avLst/>
            </a:prstGeom>
            <a:blipFill>
              <a:blip r:embed="rId1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3" name="object 23">
              <a:extLst>
                <a:ext uri="{FF2B5EF4-FFF2-40B4-BE49-F238E27FC236}">
                  <a16:creationId xmlns:a16="http://schemas.microsoft.com/office/drawing/2014/main" id="{0A56E375-43B7-9344-A956-92F72D939FF5}"/>
                </a:ext>
              </a:extLst>
            </p:cNvPr>
            <p:cNvSpPr/>
            <p:nvPr/>
          </p:nvSpPr>
          <p:spPr>
            <a:xfrm>
              <a:off x="8079396" y="6281516"/>
              <a:ext cx="702906" cy="331139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4" name="object 24">
              <a:extLst>
                <a:ext uri="{FF2B5EF4-FFF2-40B4-BE49-F238E27FC236}">
                  <a16:creationId xmlns:a16="http://schemas.microsoft.com/office/drawing/2014/main" id="{2F87A6DB-0167-904C-878F-C1DD71C43EF2}"/>
                </a:ext>
              </a:extLst>
            </p:cNvPr>
            <p:cNvSpPr/>
            <p:nvPr/>
          </p:nvSpPr>
          <p:spPr>
            <a:xfrm>
              <a:off x="6029998" y="6453775"/>
              <a:ext cx="1447914" cy="157289"/>
            </a:xfrm>
            <a:prstGeom prst="rect">
              <a:avLst/>
            </a:prstGeom>
            <a:blipFill>
              <a:blip r:embed="rId1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4" name="object 14"/>
          <p:cNvSpPr/>
          <p:nvPr/>
        </p:nvSpPr>
        <p:spPr>
          <a:xfrm>
            <a:off x="251993" y="6216002"/>
            <a:ext cx="5418455" cy="624205"/>
          </a:xfrm>
          <a:custGeom>
            <a:avLst/>
            <a:gdLst/>
            <a:ahLst/>
            <a:cxnLst/>
            <a:rect l="l" t="t" r="r" b="b"/>
            <a:pathLst>
              <a:path w="5418455" h="624204">
                <a:moveTo>
                  <a:pt x="0" y="624001"/>
                </a:moveTo>
                <a:lnTo>
                  <a:pt x="5418010" y="624001"/>
                </a:lnTo>
                <a:lnTo>
                  <a:pt x="5418010" y="0"/>
                </a:lnTo>
                <a:lnTo>
                  <a:pt x="0" y="0"/>
                </a:lnTo>
                <a:lnTo>
                  <a:pt x="0" y="624001"/>
                </a:lnTo>
                <a:close/>
              </a:path>
            </a:pathLst>
          </a:custGeom>
          <a:solidFill>
            <a:srgbClr val="FFCC00"/>
          </a:solidFill>
        </p:spPr>
        <p:txBody>
          <a:bodyPr wrap="square" lIns="0" tIns="0" rIns="0" bIns="0" rtlCol="0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054682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bject 8"/>
          <p:cNvSpPr/>
          <p:nvPr/>
        </p:nvSpPr>
        <p:spPr>
          <a:xfrm>
            <a:off x="8074596" y="6187015"/>
            <a:ext cx="702906" cy="331141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624001" y="12"/>
            <a:ext cx="6912609" cy="12065"/>
          </a:xfrm>
          <a:custGeom>
            <a:avLst/>
            <a:gdLst/>
            <a:ahLst/>
            <a:cxnLst/>
            <a:rect l="l" t="t" r="r" b="b"/>
            <a:pathLst>
              <a:path w="6912609" h="12065">
                <a:moveTo>
                  <a:pt x="0" y="12001"/>
                </a:moveTo>
                <a:lnTo>
                  <a:pt x="6912000" y="12001"/>
                </a:lnTo>
                <a:lnTo>
                  <a:pt x="6912000" y="0"/>
                </a:lnTo>
                <a:lnTo>
                  <a:pt x="0" y="0"/>
                </a:lnTo>
                <a:lnTo>
                  <a:pt x="0" y="12001"/>
                </a:lnTo>
                <a:close/>
              </a:path>
            </a:pathLst>
          </a:custGeom>
          <a:solidFill>
            <a:srgbClr val="FFFDE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5516994" y="5985014"/>
            <a:ext cx="3627120" cy="231140"/>
          </a:xfrm>
          <a:custGeom>
            <a:avLst/>
            <a:gdLst/>
            <a:ahLst/>
            <a:cxnLst/>
            <a:rect l="l" t="t" r="r" b="b"/>
            <a:pathLst>
              <a:path w="3627120" h="231139">
                <a:moveTo>
                  <a:pt x="0" y="230987"/>
                </a:moveTo>
                <a:lnTo>
                  <a:pt x="3627005" y="230987"/>
                </a:lnTo>
                <a:lnTo>
                  <a:pt x="3627005" y="0"/>
                </a:lnTo>
                <a:lnTo>
                  <a:pt x="0" y="0"/>
                </a:lnTo>
                <a:lnTo>
                  <a:pt x="0" y="230987"/>
                </a:lnTo>
                <a:close/>
              </a:path>
            </a:pathLst>
          </a:custGeom>
          <a:solidFill>
            <a:srgbClr val="F7A6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5670003" y="6081344"/>
            <a:ext cx="3474085" cy="758825"/>
          </a:xfrm>
          <a:custGeom>
            <a:avLst/>
            <a:gdLst/>
            <a:ahLst/>
            <a:cxnLst/>
            <a:rect l="l" t="t" r="r" b="b"/>
            <a:pathLst>
              <a:path w="3474084" h="758825">
                <a:moveTo>
                  <a:pt x="0" y="758659"/>
                </a:moveTo>
                <a:lnTo>
                  <a:pt x="3473996" y="758659"/>
                </a:lnTo>
                <a:lnTo>
                  <a:pt x="3473996" y="0"/>
                </a:lnTo>
                <a:lnTo>
                  <a:pt x="0" y="0"/>
                </a:lnTo>
                <a:lnTo>
                  <a:pt x="0" y="758659"/>
                </a:lnTo>
                <a:close/>
              </a:path>
            </a:pathLst>
          </a:custGeom>
          <a:solidFill>
            <a:srgbClr val="FFFDE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8079396" y="6281516"/>
            <a:ext cx="702906" cy="33113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0" y="5832005"/>
            <a:ext cx="252095" cy="1008380"/>
          </a:xfrm>
          <a:custGeom>
            <a:avLst/>
            <a:gdLst/>
            <a:ahLst/>
            <a:cxnLst/>
            <a:rect l="l" t="t" r="r" b="b"/>
            <a:pathLst>
              <a:path w="252095" h="1008379">
                <a:moveTo>
                  <a:pt x="0" y="1007999"/>
                </a:moveTo>
                <a:lnTo>
                  <a:pt x="251993" y="1007999"/>
                </a:lnTo>
                <a:lnTo>
                  <a:pt x="251993" y="0"/>
                </a:lnTo>
                <a:lnTo>
                  <a:pt x="0" y="0"/>
                </a:lnTo>
                <a:lnTo>
                  <a:pt x="0" y="1007999"/>
                </a:lnTo>
                <a:close/>
              </a:path>
            </a:pathLst>
          </a:custGeom>
          <a:solidFill>
            <a:srgbClr val="F7A6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0" y="12014"/>
            <a:ext cx="9144000" cy="1248410"/>
          </a:xfrm>
          <a:custGeom>
            <a:avLst/>
            <a:gdLst/>
            <a:ahLst/>
            <a:cxnLst/>
            <a:rect l="l" t="t" r="r" b="b"/>
            <a:pathLst>
              <a:path w="9144000" h="1248410">
                <a:moveTo>
                  <a:pt x="0" y="1247990"/>
                </a:moveTo>
                <a:lnTo>
                  <a:pt x="9144000" y="1247990"/>
                </a:lnTo>
                <a:lnTo>
                  <a:pt x="9144000" y="0"/>
                </a:lnTo>
                <a:lnTo>
                  <a:pt x="0" y="0"/>
                </a:lnTo>
                <a:lnTo>
                  <a:pt x="0" y="1247990"/>
                </a:lnTo>
                <a:close/>
              </a:path>
            </a:pathLst>
          </a:custGeom>
          <a:solidFill>
            <a:srgbClr val="FFCC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0" y="0"/>
            <a:ext cx="624205" cy="464820"/>
          </a:xfrm>
          <a:custGeom>
            <a:avLst/>
            <a:gdLst/>
            <a:ahLst/>
            <a:cxnLst/>
            <a:rect l="l" t="t" r="r" b="b"/>
            <a:pathLst>
              <a:path w="624205" h="464820">
                <a:moveTo>
                  <a:pt x="0" y="464756"/>
                </a:moveTo>
                <a:lnTo>
                  <a:pt x="624001" y="464756"/>
                </a:lnTo>
                <a:lnTo>
                  <a:pt x="624001" y="0"/>
                </a:lnTo>
                <a:lnTo>
                  <a:pt x="0" y="0"/>
                </a:lnTo>
                <a:lnTo>
                  <a:pt x="0" y="464756"/>
                </a:lnTo>
                <a:close/>
              </a:path>
            </a:pathLst>
          </a:custGeom>
          <a:solidFill>
            <a:srgbClr val="76AE6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28"/>
          <p:cNvSpPr/>
          <p:nvPr/>
        </p:nvSpPr>
        <p:spPr>
          <a:xfrm>
            <a:off x="7536002" y="12"/>
            <a:ext cx="1608455" cy="396240"/>
          </a:xfrm>
          <a:custGeom>
            <a:avLst/>
            <a:gdLst/>
            <a:ahLst/>
            <a:cxnLst/>
            <a:rect l="l" t="t" r="r" b="b"/>
            <a:pathLst>
              <a:path w="1608454" h="396240">
                <a:moveTo>
                  <a:pt x="0" y="395986"/>
                </a:moveTo>
                <a:lnTo>
                  <a:pt x="1607997" y="395986"/>
                </a:lnTo>
                <a:lnTo>
                  <a:pt x="1607997" y="0"/>
                </a:lnTo>
                <a:lnTo>
                  <a:pt x="0" y="0"/>
                </a:lnTo>
                <a:lnTo>
                  <a:pt x="0" y="395986"/>
                </a:lnTo>
                <a:close/>
              </a:path>
            </a:pathLst>
          </a:custGeom>
          <a:solidFill>
            <a:srgbClr val="F7A6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object 29"/>
          <p:cNvSpPr/>
          <p:nvPr/>
        </p:nvSpPr>
        <p:spPr>
          <a:xfrm>
            <a:off x="8904008" y="3347999"/>
            <a:ext cx="240029" cy="1656080"/>
          </a:xfrm>
          <a:custGeom>
            <a:avLst/>
            <a:gdLst/>
            <a:ahLst/>
            <a:cxnLst/>
            <a:rect l="l" t="t" r="r" b="b"/>
            <a:pathLst>
              <a:path w="240029" h="1656079">
                <a:moveTo>
                  <a:pt x="0" y="1656003"/>
                </a:moveTo>
                <a:lnTo>
                  <a:pt x="239991" y="1656003"/>
                </a:lnTo>
                <a:lnTo>
                  <a:pt x="239991" y="0"/>
                </a:lnTo>
                <a:lnTo>
                  <a:pt x="0" y="0"/>
                </a:lnTo>
                <a:lnTo>
                  <a:pt x="0" y="1656003"/>
                </a:lnTo>
                <a:close/>
              </a:path>
            </a:pathLst>
          </a:custGeom>
          <a:solidFill>
            <a:srgbClr val="76AE6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1" name="object 30">
            <a:extLst>
              <a:ext uri="{FF2B5EF4-FFF2-40B4-BE49-F238E27FC236}">
                <a16:creationId xmlns:a16="http://schemas.microsoft.com/office/drawing/2014/main" id="{9434FE90-3551-DA4E-AEB2-FB61F32D3CD3}"/>
              </a:ext>
            </a:extLst>
          </p:cNvPr>
          <p:cNvSpPr/>
          <p:nvPr/>
        </p:nvSpPr>
        <p:spPr>
          <a:xfrm>
            <a:off x="457200" y="279006"/>
            <a:ext cx="5059794" cy="981418"/>
          </a:xfrm>
          <a:custGeom>
            <a:avLst/>
            <a:gdLst/>
            <a:ahLst/>
            <a:cxnLst/>
            <a:rect l="l" t="t" r="r" b="b"/>
            <a:pathLst>
              <a:path w="7391400" h="981075">
                <a:moveTo>
                  <a:pt x="0" y="980998"/>
                </a:moveTo>
                <a:lnTo>
                  <a:pt x="7390803" y="980998"/>
                </a:lnTo>
                <a:lnTo>
                  <a:pt x="7390803" y="0"/>
                </a:lnTo>
                <a:lnTo>
                  <a:pt x="0" y="0"/>
                </a:lnTo>
                <a:lnTo>
                  <a:pt x="0" y="980998"/>
                </a:lnTo>
                <a:close/>
              </a:path>
            </a:pathLst>
          </a:custGeom>
          <a:solidFill>
            <a:srgbClr val="006C6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Retângulo 11">
            <a:extLst>
              <a:ext uri="{FF2B5EF4-FFF2-40B4-BE49-F238E27FC236}">
                <a16:creationId xmlns:a16="http://schemas.microsoft.com/office/drawing/2014/main" id="{B14D1784-783B-574D-AC72-CE2A2DB99130}"/>
              </a:ext>
            </a:extLst>
          </p:cNvPr>
          <p:cNvSpPr/>
          <p:nvPr/>
        </p:nvSpPr>
        <p:spPr>
          <a:xfrm>
            <a:off x="493319" y="362417"/>
            <a:ext cx="5018043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2100" b="1" dirty="0" smtClean="0">
                <a:solidFill>
                  <a:schemeClr val="bg1"/>
                </a:solidFill>
                <a:latin typeface="Raleway"/>
              </a:rPr>
              <a:t>Contratação temporária de servidores aposentados e de militares inativos</a:t>
            </a:r>
            <a:endParaRPr lang="pt-BR" sz="2100" b="1" dirty="0"/>
          </a:p>
        </p:txBody>
      </p:sp>
      <p:sp>
        <p:nvSpPr>
          <p:cNvPr id="17" name="Retângulo 16">
            <a:extLst>
              <a:ext uri="{FF2B5EF4-FFF2-40B4-BE49-F238E27FC236}">
                <a16:creationId xmlns:a16="http://schemas.microsoft.com/office/drawing/2014/main" id="{3BA57600-B5BF-4943-93B4-99C8C1B82883}"/>
              </a:ext>
            </a:extLst>
          </p:cNvPr>
          <p:cNvSpPr/>
          <p:nvPr/>
        </p:nvSpPr>
        <p:spPr>
          <a:xfrm>
            <a:off x="288379" y="1250528"/>
            <a:ext cx="8411013" cy="50552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pt-BR" sz="2000" b="1" dirty="0">
                <a:solidFill>
                  <a:srgbClr val="2B6C68"/>
                </a:solidFill>
                <a:latin typeface="Raleway"/>
              </a:rPr>
              <a:t>Principais aspectos dessa contratação:</a:t>
            </a:r>
          </a:p>
          <a:p>
            <a:pPr marL="800100" lvl="1" indent="-342900" algn="just">
              <a:buFont typeface="Wingdings" panose="05000000000000000000" pitchFamily="2" charset="2"/>
              <a:buChar char="§"/>
            </a:pPr>
            <a:r>
              <a:rPr lang="pt-BR" sz="2000" dirty="0">
                <a:solidFill>
                  <a:srgbClr val="2B6C68"/>
                </a:solidFill>
                <a:latin typeface="Raleway"/>
              </a:rPr>
              <a:t>recrutamento por meio de </a:t>
            </a:r>
            <a:r>
              <a:rPr lang="pt-BR" sz="2000" b="1" dirty="0">
                <a:solidFill>
                  <a:srgbClr val="2B6C68"/>
                </a:solidFill>
                <a:latin typeface="Raleway"/>
              </a:rPr>
              <a:t>edital de chamamento público</a:t>
            </a:r>
            <a:r>
              <a:rPr lang="pt-BR" sz="2000" dirty="0">
                <a:solidFill>
                  <a:srgbClr val="2B6C68"/>
                </a:solidFill>
                <a:latin typeface="Raleway"/>
              </a:rPr>
              <a:t>;</a:t>
            </a:r>
          </a:p>
          <a:p>
            <a:pPr marL="800100" lvl="1" indent="-342900" algn="just">
              <a:buFont typeface="Wingdings" panose="05000000000000000000" pitchFamily="2" charset="2"/>
              <a:buChar char="§"/>
            </a:pPr>
            <a:r>
              <a:rPr lang="pt-BR" sz="2000" dirty="0">
                <a:solidFill>
                  <a:srgbClr val="2B6C68"/>
                </a:solidFill>
                <a:latin typeface="Raleway"/>
              </a:rPr>
              <a:t>definição de requisitos para </a:t>
            </a:r>
            <a:r>
              <a:rPr lang="pt-BR" sz="2000" dirty="0" smtClean="0">
                <a:solidFill>
                  <a:srgbClr val="2B6C68"/>
                </a:solidFill>
                <a:latin typeface="Raleway"/>
              </a:rPr>
              <a:t>habilitação pelo edital;</a:t>
            </a:r>
            <a:endParaRPr lang="pt-BR" sz="2000" dirty="0">
              <a:solidFill>
                <a:srgbClr val="2B6C68"/>
              </a:solidFill>
              <a:latin typeface="Raleway"/>
            </a:endParaRPr>
          </a:p>
          <a:p>
            <a:pPr marL="800100" lvl="1" indent="-342900" algn="just">
              <a:buFont typeface="Wingdings" panose="05000000000000000000" pitchFamily="2" charset="2"/>
              <a:buChar char="§"/>
            </a:pPr>
            <a:r>
              <a:rPr lang="pt-BR" sz="2000" dirty="0">
                <a:solidFill>
                  <a:srgbClr val="2B6C68"/>
                </a:solidFill>
                <a:latin typeface="Raleway"/>
              </a:rPr>
              <a:t>concorrência </a:t>
            </a:r>
            <a:r>
              <a:rPr lang="pt-BR" sz="2000" b="1" dirty="0">
                <a:solidFill>
                  <a:srgbClr val="2B6C68"/>
                </a:solidFill>
                <a:latin typeface="Raleway"/>
              </a:rPr>
              <a:t>específica</a:t>
            </a:r>
            <a:r>
              <a:rPr lang="pt-BR" sz="2000" dirty="0">
                <a:solidFill>
                  <a:srgbClr val="2B6C68"/>
                </a:solidFill>
                <a:latin typeface="Raleway"/>
              </a:rPr>
              <a:t> (atividades exclusivas de determinada carreira) ou </a:t>
            </a:r>
            <a:r>
              <a:rPr lang="pt-BR" sz="2000" b="1" dirty="0">
                <a:solidFill>
                  <a:srgbClr val="2B6C68"/>
                </a:solidFill>
                <a:latin typeface="Raleway"/>
              </a:rPr>
              <a:t>geral</a:t>
            </a:r>
            <a:r>
              <a:rPr lang="pt-BR" sz="2000" dirty="0">
                <a:solidFill>
                  <a:srgbClr val="2B6C68"/>
                </a:solidFill>
                <a:latin typeface="Raleway"/>
              </a:rPr>
              <a:t> (passíveis de serem exercidas por qualquer servidor);</a:t>
            </a:r>
          </a:p>
          <a:p>
            <a:pPr marL="800100" lvl="1" indent="-342900" algn="just">
              <a:buFont typeface="Wingdings" panose="05000000000000000000" pitchFamily="2" charset="2"/>
              <a:buChar char="§"/>
            </a:pPr>
            <a:r>
              <a:rPr lang="pt-BR" sz="2000" dirty="0">
                <a:solidFill>
                  <a:srgbClr val="2B6C68"/>
                </a:solidFill>
                <a:latin typeface="Raleway"/>
              </a:rPr>
              <a:t>pagamentos aos contratados </a:t>
            </a:r>
            <a:r>
              <a:rPr lang="pt-BR" sz="2000" dirty="0" smtClean="0">
                <a:solidFill>
                  <a:srgbClr val="2B6C68"/>
                </a:solidFill>
                <a:latin typeface="Raleway"/>
              </a:rPr>
              <a:t>por </a:t>
            </a:r>
            <a:r>
              <a:rPr lang="pt-BR" sz="2000" dirty="0">
                <a:solidFill>
                  <a:srgbClr val="2B6C68"/>
                </a:solidFill>
                <a:latin typeface="Raleway"/>
              </a:rPr>
              <a:t>produtividade (valor por </a:t>
            </a:r>
            <a:r>
              <a:rPr lang="pt-BR" sz="2000" dirty="0" smtClean="0">
                <a:solidFill>
                  <a:srgbClr val="2B6C68"/>
                </a:solidFill>
                <a:latin typeface="Raleway"/>
              </a:rPr>
              <a:t>processo ou tarefa</a:t>
            </a:r>
            <a:r>
              <a:rPr lang="pt-BR" sz="2000" dirty="0">
                <a:solidFill>
                  <a:srgbClr val="2B6C68"/>
                </a:solidFill>
                <a:latin typeface="Raleway"/>
              </a:rPr>
              <a:t>, admitido teletrabalho) ou jornada (valor mensal);</a:t>
            </a:r>
          </a:p>
          <a:p>
            <a:pPr marL="800100" lvl="1" indent="-342900" algn="just">
              <a:buFont typeface="Wingdings" panose="05000000000000000000" pitchFamily="2" charset="2"/>
              <a:buChar char="§"/>
            </a:pPr>
            <a:r>
              <a:rPr lang="pt-BR" sz="2000" dirty="0">
                <a:solidFill>
                  <a:srgbClr val="2B6C68"/>
                </a:solidFill>
                <a:latin typeface="Raleway"/>
              </a:rPr>
              <a:t>valores não serão incorporados e não gerarão outros benefícios;</a:t>
            </a:r>
          </a:p>
          <a:p>
            <a:pPr marL="800100" lvl="1" indent="-342900" algn="just">
              <a:buFont typeface="Wingdings" panose="05000000000000000000" pitchFamily="2" charset="2"/>
              <a:buChar char="§"/>
            </a:pPr>
            <a:r>
              <a:rPr lang="pt-BR" sz="2000" dirty="0">
                <a:solidFill>
                  <a:srgbClr val="2B6C68"/>
                </a:solidFill>
                <a:latin typeface="Raleway"/>
              </a:rPr>
              <a:t>prazo máximo de </a:t>
            </a:r>
            <a:r>
              <a:rPr lang="pt-BR" sz="2000" b="1" dirty="0">
                <a:solidFill>
                  <a:srgbClr val="2B6C68"/>
                </a:solidFill>
                <a:latin typeface="Raleway"/>
              </a:rPr>
              <a:t>2 (dois) anos</a:t>
            </a:r>
            <a:r>
              <a:rPr lang="pt-BR" sz="2000" dirty="0">
                <a:solidFill>
                  <a:srgbClr val="2B6C68"/>
                </a:solidFill>
                <a:latin typeface="Raleway"/>
              </a:rPr>
              <a:t>.</a:t>
            </a:r>
          </a:p>
          <a:p>
            <a:pPr marL="342900" indent="-342900" algn="just">
              <a:spcBef>
                <a:spcPts val="300"/>
              </a:spcBef>
              <a:buFont typeface="Wingdings" panose="05000000000000000000" pitchFamily="2" charset="2"/>
              <a:buChar char="Ø"/>
            </a:pPr>
            <a:r>
              <a:rPr lang="pt-BR" sz="2000" b="1" dirty="0" smtClean="0">
                <a:solidFill>
                  <a:srgbClr val="2B6C68"/>
                </a:solidFill>
                <a:latin typeface="Raleway"/>
              </a:rPr>
              <a:t>Concorrência</a:t>
            </a:r>
            <a:r>
              <a:rPr lang="pt-BR" sz="2000" b="1" dirty="0" smtClean="0">
                <a:solidFill>
                  <a:srgbClr val="2B6C68"/>
                </a:solidFill>
                <a:latin typeface="Raleway"/>
              </a:rPr>
              <a:t>:</a:t>
            </a:r>
          </a:p>
          <a:p>
            <a:pPr marL="800100" lvl="1" indent="-342900" algn="just">
              <a:buFont typeface="Wingdings" panose="05000000000000000000" pitchFamily="2" charset="2"/>
              <a:buChar char="§"/>
            </a:pPr>
            <a:r>
              <a:rPr lang="pt-BR" sz="2000" dirty="0" smtClean="0">
                <a:solidFill>
                  <a:srgbClr val="2B6C68"/>
                </a:solidFill>
                <a:latin typeface="Raleway"/>
              </a:rPr>
              <a:t>Atividades específicas: apenas servidores aposentados da </a:t>
            </a:r>
            <a:r>
              <a:rPr lang="pt-BR" sz="2000" dirty="0" smtClean="0">
                <a:solidFill>
                  <a:srgbClr val="2B6C68"/>
                </a:solidFill>
                <a:latin typeface="Raleway"/>
              </a:rPr>
              <a:t>carreira</a:t>
            </a:r>
            <a:r>
              <a:rPr lang="pt-BR" sz="2000" dirty="0" smtClean="0">
                <a:solidFill>
                  <a:srgbClr val="2B6C68"/>
                </a:solidFill>
                <a:latin typeface="Raleway"/>
              </a:rPr>
              <a:t>.</a:t>
            </a:r>
          </a:p>
          <a:p>
            <a:pPr marL="800100" lvl="1" indent="-342900" algn="just">
              <a:buFont typeface="Wingdings" panose="05000000000000000000" pitchFamily="2" charset="2"/>
              <a:buChar char="§"/>
            </a:pPr>
            <a:r>
              <a:rPr lang="pt-BR" sz="2000" dirty="0" smtClean="0">
                <a:solidFill>
                  <a:srgbClr val="2B6C68"/>
                </a:solidFill>
                <a:latin typeface="Raleway"/>
              </a:rPr>
              <a:t>Atividades gerais: servidores aposentados de qualquer carreira e militares inativos</a:t>
            </a:r>
            <a:r>
              <a:rPr lang="pt-BR" sz="2000" dirty="0" smtClean="0">
                <a:solidFill>
                  <a:srgbClr val="2B6C68"/>
                </a:solidFill>
                <a:latin typeface="Raleway"/>
              </a:rPr>
              <a:t>.</a:t>
            </a:r>
            <a:endParaRPr lang="pt-BR" sz="2000" dirty="0" smtClean="0">
              <a:solidFill>
                <a:srgbClr val="2B6C68"/>
              </a:solidFill>
              <a:latin typeface="Raleway"/>
            </a:endParaRPr>
          </a:p>
        </p:txBody>
      </p:sp>
      <p:grpSp>
        <p:nvGrpSpPr>
          <p:cNvPr id="16" name="Agrupar 15"/>
          <p:cNvGrpSpPr/>
          <p:nvPr/>
        </p:nvGrpSpPr>
        <p:grpSpPr>
          <a:xfrm>
            <a:off x="5516994" y="5985013"/>
            <a:ext cx="3627120" cy="855156"/>
            <a:chOff x="5516994" y="5985013"/>
            <a:chExt cx="3627120" cy="855156"/>
          </a:xfrm>
        </p:grpSpPr>
        <p:sp>
          <p:nvSpPr>
            <p:cNvPr id="18" name="object 7"/>
            <p:cNvSpPr/>
            <p:nvPr/>
          </p:nvSpPr>
          <p:spPr>
            <a:xfrm>
              <a:off x="8074596" y="6187015"/>
              <a:ext cx="702906" cy="331141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" name="object 13">
              <a:extLst>
                <a:ext uri="{FF2B5EF4-FFF2-40B4-BE49-F238E27FC236}">
                  <a16:creationId xmlns:a16="http://schemas.microsoft.com/office/drawing/2014/main" id="{94BD26A5-C923-714B-B069-527B4F627B78}"/>
                </a:ext>
              </a:extLst>
            </p:cNvPr>
            <p:cNvSpPr/>
            <p:nvPr/>
          </p:nvSpPr>
          <p:spPr>
            <a:xfrm>
              <a:off x="5516994" y="5985013"/>
              <a:ext cx="3627120" cy="855015"/>
            </a:xfrm>
            <a:custGeom>
              <a:avLst/>
              <a:gdLst/>
              <a:ahLst/>
              <a:cxnLst/>
              <a:rect l="l" t="t" r="r" b="b"/>
              <a:pathLst>
                <a:path w="3627120" h="231139">
                  <a:moveTo>
                    <a:pt x="0" y="230987"/>
                  </a:moveTo>
                  <a:lnTo>
                    <a:pt x="3627005" y="230987"/>
                  </a:lnTo>
                  <a:lnTo>
                    <a:pt x="3627005" y="0"/>
                  </a:lnTo>
                  <a:lnTo>
                    <a:pt x="0" y="0"/>
                  </a:lnTo>
                  <a:lnTo>
                    <a:pt x="0" y="230987"/>
                  </a:lnTo>
                  <a:close/>
                </a:path>
              </a:pathLst>
            </a:custGeom>
            <a:solidFill>
              <a:srgbClr val="F7A6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" name="object 15">
              <a:extLst>
                <a:ext uri="{FF2B5EF4-FFF2-40B4-BE49-F238E27FC236}">
                  <a16:creationId xmlns:a16="http://schemas.microsoft.com/office/drawing/2014/main" id="{39172E40-C72D-A642-91A2-046ED5D2642B}"/>
                </a:ext>
              </a:extLst>
            </p:cNvPr>
            <p:cNvSpPr/>
            <p:nvPr/>
          </p:nvSpPr>
          <p:spPr>
            <a:xfrm>
              <a:off x="5670003" y="6081344"/>
              <a:ext cx="3474085" cy="758825"/>
            </a:xfrm>
            <a:custGeom>
              <a:avLst/>
              <a:gdLst/>
              <a:ahLst/>
              <a:cxnLst/>
              <a:rect l="l" t="t" r="r" b="b"/>
              <a:pathLst>
                <a:path w="3474084" h="758825">
                  <a:moveTo>
                    <a:pt x="0" y="758659"/>
                  </a:moveTo>
                  <a:lnTo>
                    <a:pt x="3473996" y="758659"/>
                  </a:lnTo>
                  <a:lnTo>
                    <a:pt x="3473996" y="0"/>
                  </a:lnTo>
                  <a:lnTo>
                    <a:pt x="0" y="0"/>
                  </a:lnTo>
                  <a:lnTo>
                    <a:pt x="0" y="758659"/>
                  </a:lnTo>
                  <a:close/>
                </a:path>
              </a:pathLst>
            </a:custGeom>
            <a:solidFill>
              <a:srgbClr val="FFFDE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" name="object 3">
              <a:extLst>
                <a:ext uri="{FF2B5EF4-FFF2-40B4-BE49-F238E27FC236}">
                  <a16:creationId xmlns:a16="http://schemas.microsoft.com/office/drawing/2014/main" id="{3108EE41-8CD9-0E44-8433-BD33E3A7C79D}"/>
                </a:ext>
              </a:extLst>
            </p:cNvPr>
            <p:cNvSpPr/>
            <p:nvPr/>
          </p:nvSpPr>
          <p:spPr>
            <a:xfrm>
              <a:off x="7604759" y="6290792"/>
              <a:ext cx="333082" cy="201701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" name="object 4">
              <a:extLst>
                <a:ext uri="{FF2B5EF4-FFF2-40B4-BE49-F238E27FC236}">
                  <a16:creationId xmlns:a16="http://schemas.microsoft.com/office/drawing/2014/main" id="{C06807C8-980D-9A4A-80C3-F7C68ED6903B}"/>
                </a:ext>
              </a:extLst>
            </p:cNvPr>
            <p:cNvSpPr/>
            <p:nvPr/>
          </p:nvSpPr>
          <p:spPr>
            <a:xfrm>
              <a:off x="7639925" y="6332639"/>
              <a:ext cx="254038" cy="134353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" name="object 5">
              <a:extLst>
                <a:ext uri="{FF2B5EF4-FFF2-40B4-BE49-F238E27FC236}">
                  <a16:creationId xmlns:a16="http://schemas.microsoft.com/office/drawing/2014/main" id="{69D1C18A-6E71-D841-B0B3-AE8619AE4752}"/>
                </a:ext>
              </a:extLst>
            </p:cNvPr>
            <p:cNvSpPr/>
            <p:nvPr/>
          </p:nvSpPr>
          <p:spPr>
            <a:xfrm>
              <a:off x="7600442" y="6353923"/>
              <a:ext cx="433070" cy="164465"/>
            </a:xfrm>
            <a:custGeom>
              <a:avLst/>
              <a:gdLst/>
              <a:ahLst/>
              <a:cxnLst/>
              <a:rect l="l" t="t" r="r" b="b"/>
              <a:pathLst>
                <a:path w="433070" h="164465">
                  <a:moveTo>
                    <a:pt x="396065" y="0"/>
                  </a:moveTo>
                  <a:lnTo>
                    <a:pt x="326320" y="5599"/>
                  </a:lnTo>
                  <a:lnTo>
                    <a:pt x="226410" y="26749"/>
                  </a:lnTo>
                  <a:lnTo>
                    <a:pt x="166897" y="47078"/>
                  </a:lnTo>
                  <a:lnTo>
                    <a:pt x="115533" y="69664"/>
                  </a:lnTo>
                  <a:lnTo>
                    <a:pt x="72879" y="92374"/>
                  </a:lnTo>
                  <a:lnTo>
                    <a:pt x="39496" y="113072"/>
                  </a:lnTo>
                  <a:lnTo>
                    <a:pt x="2556" y="140045"/>
                  </a:lnTo>
                  <a:lnTo>
                    <a:pt x="0" y="142193"/>
                  </a:lnTo>
                  <a:lnTo>
                    <a:pt x="0" y="163961"/>
                  </a:lnTo>
                  <a:lnTo>
                    <a:pt x="7714" y="157617"/>
                  </a:lnTo>
                  <a:lnTo>
                    <a:pt x="14185" y="152879"/>
                  </a:lnTo>
                  <a:lnTo>
                    <a:pt x="66688" y="122836"/>
                  </a:lnTo>
                  <a:lnTo>
                    <a:pt x="104129" y="105638"/>
                  </a:lnTo>
                  <a:lnTo>
                    <a:pt x="149640" y="88693"/>
                  </a:lnTo>
                  <a:lnTo>
                    <a:pt x="203104" y="73512"/>
                  </a:lnTo>
                  <a:lnTo>
                    <a:pt x="264402" y="61606"/>
                  </a:lnTo>
                  <a:lnTo>
                    <a:pt x="333413" y="54487"/>
                  </a:lnTo>
                  <a:lnTo>
                    <a:pt x="381615" y="53131"/>
                  </a:lnTo>
                  <a:lnTo>
                    <a:pt x="432904" y="53131"/>
                  </a:lnTo>
                  <a:lnTo>
                    <a:pt x="432904" y="17"/>
                  </a:lnTo>
                  <a:lnTo>
                    <a:pt x="396065" y="0"/>
                  </a:lnTo>
                  <a:close/>
                </a:path>
                <a:path w="433070" h="164465">
                  <a:moveTo>
                    <a:pt x="432904" y="53131"/>
                  </a:moveTo>
                  <a:lnTo>
                    <a:pt x="381615" y="53131"/>
                  </a:lnTo>
                  <a:lnTo>
                    <a:pt x="406875" y="53551"/>
                  </a:lnTo>
                  <a:lnTo>
                    <a:pt x="432904" y="54766"/>
                  </a:lnTo>
                  <a:lnTo>
                    <a:pt x="432904" y="53131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" name="object 6">
              <a:extLst>
                <a:ext uri="{FF2B5EF4-FFF2-40B4-BE49-F238E27FC236}">
                  <a16:creationId xmlns:a16="http://schemas.microsoft.com/office/drawing/2014/main" id="{9B225C2B-D8D1-9549-B61A-986F5D632562}"/>
                </a:ext>
              </a:extLst>
            </p:cNvPr>
            <p:cNvSpPr/>
            <p:nvPr/>
          </p:nvSpPr>
          <p:spPr>
            <a:xfrm>
              <a:off x="7600454" y="6407086"/>
              <a:ext cx="432879" cy="110794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" name="object 3">
              <a:extLst>
                <a:ext uri="{FF2B5EF4-FFF2-40B4-BE49-F238E27FC236}">
                  <a16:creationId xmlns:a16="http://schemas.microsoft.com/office/drawing/2014/main" id="{E701E6A7-E487-DE48-B93D-AA3B810C2209}"/>
                </a:ext>
              </a:extLst>
            </p:cNvPr>
            <p:cNvSpPr/>
            <p:nvPr/>
          </p:nvSpPr>
          <p:spPr>
            <a:xfrm>
              <a:off x="7604785" y="6482664"/>
              <a:ext cx="12763" cy="9829"/>
            </a:xfrm>
            <a:prstGeom prst="rect">
              <a:avLst/>
            </a:prstGeom>
            <a:blipFill>
              <a:blip r:embed="rId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" name="object 4">
              <a:extLst>
                <a:ext uri="{FF2B5EF4-FFF2-40B4-BE49-F238E27FC236}">
                  <a16:creationId xmlns:a16="http://schemas.microsoft.com/office/drawing/2014/main" id="{FF1BFC07-9DA7-2B49-AE54-DB96DC109AF6}"/>
                </a:ext>
              </a:extLst>
            </p:cNvPr>
            <p:cNvSpPr/>
            <p:nvPr/>
          </p:nvSpPr>
          <p:spPr>
            <a:xfrm>
              <a:off x="7604759" y="6290792"/>
              <a:ext cx="333082" cy="201701"/>
            </a:xfrm>
            <a:prstGeom prst="rect">
              <a:avLst/>
            </a:prstGeom>
            <a:blipFill>
              <a:blip r:embed="rId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" name="object 5">
              <a:extLst>
                <a:ext uri="{FF2B5EF4-FFF2-40B4-BE49-F238E27FC236}">
                  <a16:creationId xmlns:a16="http://schemas.microsoft.com/office/drawing/2014/main" id="{C6AC9697-0841-1A49-9EDE-EB3FC72B34DA}"/>
                </a:ext>
              </a:extLst>
            </p:cNvPr>
            <p:cNvSpPr/>
            <p:nvPr/>
          </p:nvSpPr>
          <p:spPr>
            <a:xfrm>
              <a:off x="7639925" y="6332639"/>
              <a:ext cx="254038" cy="134353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4" name="object 6">
              <a:extLst>
                <a:ext uri="{FF2B5EF4-FFF2-40B4-BE49-F238E27FC236}">
                  <a16:creationId xmlns:a16="http://schemas.microsoft.com/office/drawing/2014/main" id="{05EABDDA-4BD9-234A-BC98-C20AC3235201}"/>
                </a:ext>
              </a:extLst>
            </p:cNvPr>
            <p:cNvSpPr/>
            <p:nvPr/>
          </p:nvSpPr>
          <p:spPr>
            <a:xfrm>
              <a:off x="7600442" y="6353923"/>
              <a:ext cx="433070" cy="164465"/>
            </a:xfrm>
            <a:custGeom>
              <a:avLst/>
              <a:gdLst/>
              <a:ahLst/>
              <a:cxnLst/>
              <a:rect l="l" t="t" r="r" b="b"/>
              <a:pathLst>
                <a:path w="433070" h="164465">
                  <a:moveTo>
                    <a:pt x="396065" y="0"/>
                  </a:moveTo>
                  <a:lnTo>
                    <a:pt x="326320" y="5599"/>
                  </a:lnTo>
                  <a:lnTo>
                    <a:pt x="226410" y="26749"/>
                  </a:lnTo>
                  <a:lnTo>
                    <a:pt x="166897" y="47078"/>
                  </a:lnTo>
                  <a:lnTo>
                    <a:pt x="115533" y="69664"/>
                  </a:lnTo>
                  <a:lnTo>
                    <a:pt x="72879" y="92374"/>
                  </a:lnTo>
                  <a:lnTo>
                    <a:pt x="39496" y="113072"/>
                  </a:lnTo>
                  <a:lnTo>
                    <a:pt x="2556" y="140045"/>
                  </a:lnTo>
                  <a:lnTo>
                    <a:pt x="0" y="142193"/>
                  </a:lnTo>
                  <a:lnTo>
                    <a:pt x="0" y="163961"/>
                  </a:lnTo>
                  <a:lnTo>
                    <a:pt x="7714" y="157617"/>
                  </a:lnTo>
                  <a:lnTo>
                    <a:pt x="14185" y="152879"/>
                  </a:lnTo>
                  <a:lnTo>
                    <a:pt x="66688" y="122836"/>
                  </a:lnTo>
                  <a:lnTo>
                    <a:pt x="104129" y="105638"/>
                  </a:lnTo>
                  <a:lnTo>
                    <a:pt x="149640" y="88693"/>
                  </a:lnTo>
                  <a:lnTo>
                    <a:pt x="203104" y="73512"/>
                  </a:lnTo>
                  <a:lnTo>
                    <a:pt x="264402" y="61606"/>
                  </a:lnTo>
                  <a:lnTo>
                    <a:pt x="333413" y="54487"/>
                  </a:lnTo>
                  <a:lnTo>
                    <a:pt x="381615" y="53131"/>
                  </a:lnTo>
                  <a:lnTo>
                    <a:pt x="432904" y="53131"/>
                  </a:lnTo>
                  <a:lnTo>
                    <a:pt x="432904" y="17"/>
                  </a:lnTo>
                  <a:lnTo>
                    <a:pt x="396065" y="0"/>
                  </a:lnTo>
                  <a:close/>
                </a:path>
                <a:path w="433070" h="164465">
                  <a:moveTo>
                    <a:pt x="432904" y="53131"/>
                  </a:moveTo>
                  <a:lnTo>
                    <a:pt x="381615" y="53131"/>
                  </a:lnTo>
                  <a:lnTo>
                    <a:pt x="406875" y="53551"/>
                  </a:lnTo>
                  <a:lnTo>
                    <a:pt x="432904" y="54766"/>
                  </a:lnTo>
                  <a:lnTo>
                    <a:pt x="432904" y="53131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5" name="object 7">
              <a:extLst>
                <a:ext uri="{FF2B5EF4-FFF2-40B4-BE49-F238E27FC236}">
                  <a16:creationId xmlns:a16="http://schemas.microsoft.com/office/drawing/2014/main" id="{572D0A41-2A58-7045-8817-61971F54837F}"/>
                </a:ext>
              </a:extLst>
            </p:cNvPr>
            <p:cNvSpPr/>
            <p:nvPr/>
          </p:nvSpPr>
          <p:spPr>
            <a:xfrm>
              <a:off x="7600454" y="6407086"/>
              <a:ext cx="432879" cy="110794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6" name="object 16">
              <a:extLst>
                <a:ext uri="{FF2B5EF4-FFF2-40B4-BE49-F238E27FC236}">
                  <a16:creationId xmlns:a16="http://schemas.microsoft.com/office/drawing/2014/main" id="{3DA62FB8-FBBE-6A40-AF62-8EF369944C11}"/>
                </a:ext>
              </a:extLst>
            </p:cNvPr>
            <p:cNvSpPr/>
            <p:nvPr/>
          </p:nvSpPr>
          <p:spPr>
            <a:xfrm>
              <a:off x="7605242" y="6305943"/>
              <a:ext cx="433070" cy="306705"/>
            </a:xfrm>
            <a:custGeom>
              <a:avLst/>
              <a:gdLst/>
              <a:ahLst/>
              <a:cxnLst/>
              <a:rect l="l" t="t" r="r" b="b"/>
              <a:pathLst>
                <a:path w="433070" h="306704">
                  <a:moveTo>
                    <a:pt x="0" y="306400"/>
                  </a:moveTo>
                  <a:lnTo>
                    <a:pt x="432892" y="306400"/>
                  </a:lnTo>
                  <a:lnTo>
                    <a:pt x="432892" y="0"/>
                  </a:lnTo>
                  <a:lnTo>
                    <a:pt x="0" y="0"/>
                  </a:lnTo>
                  <a:lnTo>
                    <a:pt x="0" y="30640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7" name="object 17">
              <a:extLst>
                <a:ext uri="{FF2B5EF4-FFF2-40B4-BE49-F238E27FC236}">
                  <a16:creationId xmlns:a16="http://schemas.microsoft.com/office/drawing/2014/main" id="{6E637AA7-0957-E848-BC85-C247E71FE3C9}"/>
                </a:ext>
              </a:extLst>
            </p:cNvPr>
            <p:cNvSpPr/>
            <p:nvPr/>
          </p:nvSpPr>
          <p:spPr>
            <a:xfrm>
              <a:off x="7605229" y="6305893"/>
              <a:ext cx="432904" cy="284708"/>
            </a:xfrm>
            <a:prstGeom prst="rect">
              <a:avLst/>
            </a:prstGeom>
            <a:blipFill>
              <a:blip r:embed="rId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8" name="object 18">
              <a:extLst>
                <a:ext uri="{FF2B5EF4-FFF2-40B4-BE49-F238E27FC236}">
                  <a16:creationId xmlns:a16="http://schemas.microsoft.com/office/drawing/2014/main" id="{F61BC634-FD78-5046-A0E0-B1DB33882B87}"/>
                </a:ext>
              </a:extLst>
            </p:cNvPr>
            <p:cNvSpPr/>
            <p:nvPr/>
          </p:nvSpPr>
          <p:spPr>
            <a:xfrm>
              <a:off x="7609585" y="6581317"/>
              <a:ext cx="7150" cy="5676"/>
            </a:xfrm>
            <a:prstGeom prst="rect">
              <a:avLst/>
            </a:prstGeom>
            <a:blipFill>
              <a:blip r:embed="rId1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9" name="object 19">
              <a:extLst>
                <a:ext uri="{FF2B5EF4-FFF2-40B4-BE49-F238E27FC236}">
                  <a16:creationId xmlns:a16="http://schemas.microsoft.com/office/drawing/2014/main" id="{A7152C6C-EC47-8742-8DFD-47C5B356F4A7}"/>
                </a:ext>
              </a:extLst>
            </p:cNvPr>
            <p:cNvSpPr/>
            <p:nvPr/>
          </p:nvSpPr>
          <p:spPr>
            <a:xfrm>
              <a:off x="7609560" y="6385293"/>
              <a:ext cx="333082" cy="201701"/>
            </a:xfrm>
            <a:prstGeom prst="rect">
              <a:avLst/>
            </a:prstGeom>
            <a:blipFill>
              <a:blip r:embed="rId1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0" name="object 20">
              <a:extLst>
                <a:ext uri="{FF2B5EF4-FFF2-40B4-BE49-F238E27FC236}">
                  <a16:creationId xmlns:a16="http://schemas.microsoft.com/office/drawing/2014/main" id="{9744043E-0B05-8446-A2A5-AC50D09F353A}"/>
                </a:ext>
              </a:extLst>
            </p:cNvPr>
            <p:cNvSpPr/>
            <p:nvPr/>
          </p:nvSpPr>
          <p:spPr>
            <a:xfrm>
              <a:off x="7644727" y="6427139"/>
              <a:ext cx="254038" cy="134353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1" name="object 21">
              <a:extLst>
                <a:ext uri="{FF2B5EF4-FFF2-40B4-BE49-F238E27FC236}">
                  <a16:creationId xmlns:a16="http://schemas.microsoft.com/office/drawing/2014/main" id="{E33153F9-BCDF-F441-8317-CE3DEBDEE8A1}"/>
                </a:ext>
              </a:extLst>
            </p:cNvPr>
            <p:cNvSpPr/>
            <p:nvPr/>
          </p:nvSpPr>
          <p:spPr>
            <a:xfrm>
              <a:off x="7605242" y="6448424"/>
              <a:ext cx="433070" cy="164465"/>
            </a:xfrm>
            <a:custGeom>
              <a:avLst/>
              <a:gdLst/>
              <a:ahLst/>
              <a:cxnLst/>
              <a:rect l="l" t="t" r="r" b="b"/>
              <a:pathLst>
                <a:path w="433070" h="164465">
                  <a:moveTo>
                    <a:pt x="396065" y="0"/>
                  </a:moveTo>
                  <a:lnTo>
                    <a:pt x="326320" y="5599"/>
                  </a:lnTo>
                  <a:lnTo>
                    <a:pt x="226410" y="26749"/>
                  </a:lnTo>
                  <a:lnTo>
                    <a:pt x="166897" y="47078"/>
                  </a:lnTo>
                  <a:lnTo>
                    <a:pt x="115533" y="69664"/>
                  </a:lnTo>
                  <a:lnTo>
                    <a:pt x="72879" y="92374"/>
                  </a:lnTo>
                  <a:lnTo>
                    <a:pt x="39496" y="113072"/>
                  </a:lnTo>
                  <a:lnTo>
                    <a:pt x="2556" y="140045"/>
                  </a:lnTo>
                  <a:lnTo>
                    <a:pt x="0" y="142193"/>
                  </a:lnTo>
                  <a:lnTo>
                    <a:pt x="0" y="163961"/>
                  </a:lnTo>
                  <a:lnTo>
                    <a:pt x="7714" y="157617"/>
                  </a:lnTo>
                  <a:lnTo>
                    <a:pt x="14185" y="152879"/>
                  </a:lnTo>
                  <a:lnTo>
                    <a:pt x="66688" y="122836"/>
                  </a:lnTo>
                  <a:lnTo>
                    <a:pt x="104129" y="105638"/>
                  </a:lnTo>
                  <a:lnTo>
                    <a:pt x="149640" y="88693"/>
                  </a:lnTo>
                  <a:lnTo>
                    <a:pt x="203104" y="73512"/>
                  </a:lnTo>
                  <a:lnTo>
                    <a:pt x="264402" y="61606"/>
                  </a:lnTo>
                  <a:lnTo>
                    <a:pt x="333413" y="54487"/>
                  </a:lnTo>
                  <a:lnTo>
                    <a:pt x="381615" y="53131"/>
                  </a:lnTo>
                  <a:lnTo>
                    <a:pt x="432904" y="53131"/>
                  </a:lnTo>
                  <a:lnTo>
                    <a:pt x="432904" y="17"/>
                  </a:lnTo>
                  <a:lnTo>
                    <a:pt x="396065" y="0"/>
                  </a:lnTo>
                  <a:close/>
                </a:path>
                <a:path w="433070" h="164465">
                  <a:moveTo>
                    <a:pt x="432904" y="53131"/>
                  </a:moveTo>
                  <a:lnTo>
                    <a:pt x="381615" y="53131"/>
                  </a:lnTo>
                  <a:lnTo>
                    <a:pt x="406875" y="53551"/>
                  </a:lnTo>
                  <a:lnTo>
                    <a:pt x="432904" y="54766"/>
                  </a:lnTo>
                  <a:lnTo>
                    <a:pt x="432904" y="53131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2" name="object 22">
              <a:extLst>
                <a:ext uri="{FF2B5EF4-FFF2-40B4-BE49-F238E27FC236}">
                  <a16:creationId xmlns:a16="http://schemas.microsoft.com/office/drawing/2014/main" id="{9A75F09A-AA5D-3E49-8E8B-5BB338761EE4}"/>
                </a:ext>
              </a:extLst>
            </p:cNvPr>
            <p:cNvSpPr/>
            <p:nvPr/>
          </p:nvSpPr>
          <p:spPr>
            <a:xfrm>
              <a:off x="7605255" y="6501574"/>
              <a:ext cx="432879" cy="110807"/>
            </a:xfrm>
            <a:prstGeom prst="rect">
              <a:avLst/>
            </a:prstGeom>
            <a:blipFill>
              <a:blip r:embed="rId1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3" name="object 23">
              <a:extLst>
                <a:ext uri="{FF2B5EF4-FFF2-40B4-BE49-F238E27FC236}">
                  <a16:creationId xmlns:a16="http://schemas.microsoft.com/office/drawing/2014/main" id="{0A56E375-43B7-9344-A956-92F72D939FF5}"/>
                </a:ext>
              </a:extLst>
            </p:cNvPr>
            <p:cNvSpPr/>
            <p:nvPr/>
          </p:nvSpPr>
          <p:spPr>
            <a:xfrm>
              <a:off x="8079396" y="6281516"/>
              <a:ext cx="702906" cy="331139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4" name="object 24">
              <a:extLst>
                <a:ext uri="{FF2B5EF4-FFF2-40B4-BE49-F238E27FC236}">
                  <a16:creationId xmlns:a16="http://schemas.microsoft.com/office/drawing/2014/main" id="{2F87A6DB-0167-904C-878F-C1DD71C43EF2}"/>
                </a:ext>
              </a:extLst>
            </p:cNvPr>
            <p:cNvSpPr/>
            <p:nvPr/>
          </p:nvSpPr>
          <p:spPr>
            <a:xfrm>
              <a:off x="6029998" y="6453775"/>
              <a:ext cx="1447914" cy="157289"/>
            </a:xfrm>
            <a:prstGeom prst="rect">
              <a:avLst/>
            </a:prstGeom>
            <a:blipFill>
              <a:blip r:embed="rId1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4" name="object 14"/>
          <p:cNvSpPr/>
          <p:nvPr/>
        </p:nvSpPr>
        <p:spPr>
          <a:xfrm>
            <a:off x="251993" y="6216002"/>
            <a:ext cx="5418455" cy="624205"/>
          </a:xfrm>
          <a:custGeom>
            <a:avLst/>
            <a:gdLst/>
            <a:ahLst/>
            <a:cxnLst/>
            <a:rect l="l" t="t" r="r" b="b"/>
            <a:pathLst>
              <a:path w="5418455" h="624204">
                <a:moveTo>
                  <a:pt x="0" y="624001"/>
                </a:moveTo>
                <a:lnTo>
                  <a:pt x="5418010" y="624001"/>
                </a:lnTo>
                <a:lnTo>
                  <a:pt x="5418010" y="0"/>
                </a:lnTo>
                <a:lnTo>
                  <a:pt x="0" y="0"/>
                </a:lnTo>
                <a:lnTo>
                  <a:pt x="0" y="624001"/>
                </a:lnTo>
                <a:close/>
              </a:path>
            </a:pathLst>
          </a:custGeom>
          <a:solidFill>
            <a:srgbClr val="FFCC00"/>
          </a:solidFill>
        </p:spPr>
        <p:txBody>
          <a:bodyPr wrap="square" lIns="0" tIns="0" rIns="0" bIns="0" rtlCol="0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375178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bject 8"/>
          <p:cNvSpPr/>
          <p:nvPr/>
        </p:nvSpPr>
        <p:spPr>
          <a:xfrm>
            <a:off x="8074596" y="6187015"/>
            <a:ext cx="702906" cy="331141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624001" y="12"/>
            <a:ext cx="6912609" cy="12065"/>
          </a:xfrm>
          <a:custGeom>
            <a:avLst/>
            <a:gdLst/>
            <a:ahLst/>
            <a:cxnLst/>
            <a:rect l="l" t="t" r="r" b="b"/>
            <a:pathLst>
              <a:path w="6912609" h="12065">
                <a:moveTo>
                  <a:pt x="0" y="12001"/>
                </a:moveTo>
                <a:lnTo>
                  <a:pt x="6912000" y="12001"/>
                </a:lnTo>
                <a:lnTo>
                  <a:pt x="6912000" y="0"/>
                </a:lnTo>
                <a:lnTo>
                  <a:pt x="0" y="0"/>
                </a:lnTo>
                <a:lnTo>
                  <a:pt x="0" y="12001"/>
                </a:lnTo>
                <a:close/>
              </a:path>
            </a:pathLst>
          </a:custGeom>
          <a:solidFill>
            <a:srgbClr val="FFFDE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5516994" y="5985014"/>
            <a:ext cx="3627120" cy="231140"/>
          </a:xfrm>
          <a:custGeom>
            <a:avLst/>
            <a:gdLst/>
            <a:ahLst/>
            <a:cxnLst/>
            <a:rect l="l" t="t" r="r" b="b"/>
            <a:pathLst>
              <a:path w="3627120" h="231139">
                <a:moveTo>
                  <a:pt x="0" y="230987"/>
                </a:moveTo>
                <a:lnTo>
                  <a:pt x="3627005" y="230987"/>
                </a:lnTo>
                <a:lnTo>
                  <a:pt x="3627005" y="0"/>
                </a:lnTo>
                <a:lnTo>
                  <a:pt x="0" y="0"/>
                </a:lnTo>
                <a:lnTo>
                  <a:pt x="0" y="230987"/>
                </a:lnTo>
                <a:close/>
              </a:path>
            </a:pathLst>
          </a:custGeom>
          <a:solidFill>
            <a:srgbClr val="F7A6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5670003" y="6081344"/>
            <a:ext cx="3474085" cy="758825"/>
          </a:xfrm>
          <a:custGeom>
            <a:avLst/>
            <a:gdLst/>
            <a:ahLst/>
            <a:cxnLst/>
            <a:rect l="l" t="t" r="r" b="b"/>
            <a:pathLst>
              <a:path w="3474084" h="758825">
                <a:moveTo>
                  <a:pt x="0" y="758659"/>
                </a:moveTo>
                <a:lnTo>
                  <a:pt x="3473996" y="758659"/>
                </a:lnTo>
                <a:lnTo>
                  <a:pt x="3473996" y="0"/>
                </a:lnTo>
                <a:lnTo>
                  <a:pt x="0" y="0"/>
                </a:lnTo>
                <a:lnTo>
                  <a:pt x="0" y="758659"/>
                </a:lnTo>
                <a:close/>
              </a:path>
            </a:pathLst>
          </a:custGeom>
          <a:solidFill>
            <a:srgbClr val="FFFDE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8079396" y="6281516"/>
            <a:ext cx="702906" cy="33113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0" y="5832005"/>
            <a:ext cx="252095" cy="1008380"/>
          </a:xfrm>
          <a:custGeom>
            <a:avLst/>
            <a:gdLst/>
            <a:ahLst/>
            <a:cxnLst/>
            <a:rect l="l" t="t" r="r" b="b"/>
            <a:pathLst>
              <a:path w="252095" h="1008379">
                <a:moveTo>
                  <a:pt x="0" y="1007999"/>
                </a:moveTo>
                <a:lnTo>
                  <a:pt x="251993" y="1007999"/>
                </a:lnTo>
                <a:lnTo>
                  <a:pt x="251993" y="0"/>
                </a:lnTo>
                <a:lnTo>
                  <a:pt x="0" y="0"/>
                </a:lnTo>
                <a:lnTo>
                  <a:pt x="0" y="1007999"/>
                </a:lnTo>
                <a:close/>
              </a:path>
            </a:pathLst>
          </a:custGeom>
          <a:solidFill>
            <a:srgbClr val="F7A6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0" y="12014"/>
            <a:ext cx="9144000" cy="1248410"/>
          </a:xfrm>
          <a:custGeom>
            <a:avLst/>
            <a:gdLst/>
            <a:ahLst/>
            <a:cxnLst/>
            <a:rect l="l" t="t" r="r" b="b"/>
            <a:pathLst>
              <a:path w="9144000" h="1248410">
                <a:moveTo>
                  <a:pt x="0" y="1247990"/>
                </a:moveTo>
                <a:lnTo>
                  <a:pt x="9144000" y="1247990"/>
                </a:lnTo>
                <a:lnTo>
                  <a:pt x="9144000" y="0"/>
                </a:lnTo>
                <a:lnTo>
                  <a:pt x="0" y="0"/>
                </a:lnTo>
                <a:lnTo>
                  <a:pt x="0" y="1247990"/>
                </a:lnTo>
                <a:close/>
              </a:path>
            </a:pathLst>
          </a:custGeom>
          <a:solidFill>
            <a:srgbClr val="FFCC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0" y="0"/>
            <a:ext cx="624205" cy="464820"/>
          </a:xfrm>
          <a:custGeom>
            <a:avLst/>
            <a:gdLst/>
            <a:ahLst/>
            <a:cxnLst/>
            <a:rect l="l" t="t" r="r" b="b"/>
            <a:pathLst>
              <a:path w="624205" h="464820">
                <a:moveTo>
                  <a:pt x="0" y="464756"/>
                </a:moveTo>
                <a:lnTo>
                  <a:pt x="624001" y="464756"/>
                </a:lnTo>
                <a:lnTo>
                  <a:pt x="624001" y="0"/>
                </a:lnTo>
                <a:lnTo>
                  <a:pt x="0" y="0"/>
                </a:lnTo>
                <a:lnTo>
                  <a:pt x="0" y="464756"/>
                </a:lnTo>
                <a:close/>
              </a:path>
            </a:pathLst>
          </a:custGeom>
          <a:solidFill>
            <a:srgbClr val="76AE6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28"/>
          <p:cNvSpPr/>
          <p:nvPr/>
        </p:nvSpPr>
        <p:spPr>
          <a:xfrm>
            <a:off x="7536002" y="12"/>
            <a:ext cx="1608455" cy="396240"/>
          </a:xfrm>
          <a:custGeom>
            <a:avLst/>
            <a:gdLst/>
            <a:ahLst/>
            <a:cxnLst/>
            <a:rect l="l" t="t" r="r" b="b"/>
            <a:pathLst>
              <a:path w="1608454" h="396240">
                <a:moveTo>
                  <a:pt x="0" y="395986"/>
                </a:moveTo>
                <a:lnTo>
                  <a:pt x="1607997" y="395986"/>
                </a:lnTo>
                <a:lnTo>
                  <a:pt x="1607997" y="0"/>
                </a:lnTo>
                <a:lnTo>
                  <a:pt x="0" y="0"/>
                </a:lnTo>
                <a:lnTo>
                  <a:pt x="0" y="395986"/>
                </a:lnTo>
                <a:close/>
              </a:path>
            </a:pathLst>
          </a:custGeom>
          <a:solidFill>
            <a:srgbClr val="F7A6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object 29"/>
          <p:cNvSpPr/>
          <p:nvPr/>
        </p:nvSpPr>
        <p:spPr>
          <a:xfrm>
            <a:off x="8904008" y="3347999"/>
            <a:ext cx="240029" cy="1656080"/>
          </a:xfrm>
          <a:custGeom>
            <a:avLst/>
            <a:gdLst/>
            <a:ahLst/>
            <a:cxnLst/>
            <a:rect l="l" t="t" r="r" b="b"/>
            <a:pathLst>
              <a:path w="240029" h="1656079">
                <a:moveTo>
                  <a:pt x="0" y="1656003"/>
                </a:moveTo>
                <a:lnTo>
                  <a:pt x="239991" y="1656003"/>
                </a:lnTo>
                <a:lnTo>
                  <a:pt x="239991" y="0"/>
                </a:lnTo>
                <a:lnTo>
                  <a:pt x="0" y="0"/>
                </a:lnTo>
                <a:lnTo>
                  <a:pt x="0" y="1656003"/>
                </a:lnTo>
                <a:close/>
              </a:path>
            </a:pathLst>
          </a:custGeom>
          <a:solidFill>
            <a:srgbClr val="76AE6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1" name="object 30">
            <a:extLst>
              <a:ext uri="{FF2B5EF4-FFF2-40B4-BE49-F238E27FC236}">
                <a16:creationId xmlns:a16="http://schemas.microsoft.com/office/drawing/2014/main" id="{9434FE90-3551-DA4E-AEB2-FB61F32D3CD3}"/>
              </a:ext>
            </a:extLst>
          </p:cNvPr>
          <p:cNvSpPr/>
          <p:nvPr/>
        </p:nvSpPr>
        <p:spPr>
          <a:xfrm>
            <a:off x="510577" y="279911"/>
            <a:ext cx="5059794" cy="981418"/>
          </a:xfrm>
          <a:custGeom>
            <a:avLst/>
            <a:gdLst/>
            <a:ahLst/>
            <a:cxnLst/>
            <a:rect l="l" t="t" r="r" b="b"/>
            <a:pathLst>
              <a:path w="7391400" h="981075">
                <a:moveTo>
                  <a:pt x="0" y="980998"/>
                </a:moveTo>
                <a:lnTo>
                  <a:pt x="7390803" y="980998"/>
                </a:lnTo>
                <a:lnTo>
                  <a:pt x="7390803" y="0"/>
                </a:lnTo>
                <a:lnTo>
                  <a:pt x="0" y="0"/>
                </a:lnTo>
                <a:lnTo>
                  <a:pt x="0" y="980998"/>
                </a:lnTo>
                <a:close/>
              </a:path>
            </a:pathLst>
          </a:custGeom>
          <a:solidFill>
            <a:srgbClr val="006C6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Retângulo 11">
            <a:extLst>
              <a:ext uri="{FF2B5EF4-FFF2-40B4-BE49-F238E27FC236}">
                <a16:creationId xmlns:a16="http://schemas.microsoft.com/office/drawing/2014/main" id="{B14D1784-783B-574D-AC72-CE2A2DB99130}"/>
              </a:ext>
            </a:extLst>
          </p:cNvPr>
          <p:cNvSpPr/>
          <p:nvPr/>
        </p:nvSpPr>
        <p:spPr>
          <a:xfrm>
            <a:off x="498951" y="335010"/>
            <a:ext cx="5018043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2100" b="1" dirty="0" smtClean="0">
                <a:solidFill>
                  <a:schemeClr val="bg1"/>
                </a:solidFill>
                <a:latin typeface="Raleway"/>
              </a:rPr>
              <a:t>Contratação temporária de servidores aposentados e de militares </a:t>
            </a:r>
            <a:r>
              <a:rPr lang="pt-BR" sz="2100" b="1" dirty="0" smtClean="0">
                <a:solidFill>
                  <a:schemeClr val="bg1"/>
                </a:solidFill>
                <a:latin typeface="Raleway"/>
              </a:rPr>
              <a:t>inativos</a:t>
            </a:r>
            <a:endParaRPr lang="pt-BR" sz="2100" b="1" dirty="0"/>
          </a:p>
        </p:txBody>
      </p:sp>
      <p:grpSp>
        <p:nvGrpSpPr>
          <p:cNvPr id="17" name="Agrupar 16"/>
          <p:cNvGrpSpPr/>
          <p:nvPr/>
        </p:nvGrpSpPr>
        <p:grpSpPr>
          <a:xfrm>
            <a:off x="5516994" y="5985013"/>
            <a:ext cx="3627120" cy="855156"/>
            <a:chOff x="5516994" y="5985013"/>
            <a:chExt cx="3627120" cy="855156"/>
          </a:xfrm>
        </p:grpSpPr>
        <p:sp>
          <p:nvSpPr>
            <p:cNvPr id="18" name="object 7"/>
            <p:cNvSpPr/>
            <p:nvPr/>
          </p:nvSpPr>
          <p:spPr>
            <a:xfrm>
              <a:off x="8074596" y="6187015"/>
              <a:ext cx="702906" cy="331141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" name="object 13">
              <a:extLst>
                <a:ext uri="{FF2B5EF4-FFF2-40B4-BE49-F238E27FC236}">
                  <a16:creationId xmlns:a16="http://schemas.microsoft.com/office/drawing/2014/main" id="{94BD26A5-C923-714B-B069-527B4F627B78}"/>
                </a:ext>
              </a:extLst>
            </p:cNvPr>
            <p:cNvSpPr/>
            <p:nvPr/>
          </p:nvSpPr>
          <p:spPr>
            <a:xfrm>
              <a:off x="5516994" y="5985013"/>
              <a:ext cx="3627120" cy="855015"/>
            </a:xfrm>
            <a:custGeom>
              <a:avLst/>
              <a:gdLst/>
              <a:ahLst/>
              <a:cxnLst/>
              <a:rect l="l" t="t" r="r" b="b"/>
              <a:pathLst>
                <a:path w="3627120" h="231139">
                  <a:moveTo>
                    <a:pt x="0" y="230987"/>
                  </a:moveTo>
                  <a:lnTo>
                    <a:pt x="3627005" y="230987"/>
                  </a:lnTo>
                  <a:lnTo>
                    <a:pt x="3627005" y="0"/>
                  </a:lnTo>
                  <a:lnTo>
                    <a:pt x="0" y="0"/>
                  </a:lnTo>
                  <a:lnTo>
                    <a:pt x="0" y="230987"/>
                  </a:lnTo>
                  <a:close/>
                </a:path>
              </a:pathLst>
            </a:custGeom>
            <a:solidFill>
              <a:srgbClr val="F7A6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" name="object 15">
              <a:extLst>
                <a:ext uri="{FF2B5EF4-FFF2-40B4-BE49-F238E27FC236}">
                  <a16:creationId xmlns:a16="http://schemas.microsoft.com/office/drawing/2014/main" id="{39172E40-C72D-A642-91A2-046ED5D2642B}"/>
                </a:ext>
              </a:extLst>
            </p:cNvPr>
            <p:cNvSpPr/>
            <p:nvPr/>
          </p:nvSpPr>
          <p:spPr>
            <a:xfrm>
              <a:off x="5670003" y="6081344"/>
              <a:ext cx="3474085" cy="758825"/>
            </a:xfrm>
            <a:custGeom>
              <a:avLst/>
              <a:gdLst/>
              <a:ahLst/>
              <a:cxnLst/>
              <a:rect l="l" t="t" r="r" b="b"/>
              <a:pathLst>
                <a:path w="3474084" h="758825">
                  <a:moveTo>
                    <a:pt x="0" y="758659"/>
                  </a:moveTo>
                  <a:lnTo>
                    <a:pt x="3473996" y="758659"/>
                  </a:lnTo>
                  <a:lnTo>
                    <a:pt x="3473996" y="0"/>
                  </a:lnTo>
                  <a:lnTo>
                    <a:pt x="0" y="0"/>
                  </a:lnTo>
                  <a:lnTo>
                    <a:pt x="0" y="758659"/>
                  </a:lnTo>
                  <a:close/>
                </a:path>
              </a:pathLst>
            </a:custGeom>
            <a:solidFill>
              <a:srgbClr val="FFFDE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" name="object 3">
              <a:extLst>
                <a:ext uri="{FF2B5EF4-FFF2-40B4-BE49-F238E27FC236}">
                  <a16:creationId xmlns:a16="http://schemas.microsoft.com/office/drawing/2014/main" id="{3108EE41-8CD9-0E44-8433-BD33E3A7C79D}"/>
                </a:ext>
              </a:extLst>
            </p:cNvPr>
            <p:cNvSpPr/>
            <p:nvPr/>
          </p:nvSpPr>
          <p:spPr>
            <a:xfrm>
              <a:off x="7604759" y="6290792"/>
              <a:ext cx="333082" cy="201701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" name="object 4">
              <a:extLst>
                <a:ext uri="{FF2B5EF4-FFF2-40B4-BE49-F238E27FC236}">
                  <a16:creationId xmlns:a16="http://schemas.microsoft.com/office/drawing/2014/main" id="{C06807C8-980D-9A4A-80C3-F7C68ED6903B}"/>
                </a:ext>
              </a:extLst>
            </p:cNvPr>
            <p:cNvSpPr/>
            <p:nvPr/>
          </p:nvSpPr>
          <p:spPr>
            <a:xfrm>
              <a:off x="7639925" y="6332639"/>
              <a:ext cx="254038" cy="134353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" name="object 5">
              <a:extLst>
                <a:ext uri="{FF2B5EF4-FFF2-40B4-BE49-F238E27FC236}">
                  <a16:creationId xmlns:a16="http://schemas.microsoft.com/office/drawing/2014/main" id="{69D1C18A-6E71-D841-B0B3-AE8619AE4752}"/>
                </a:ext>
              </a:extLst>
            </p:cNvPr>
            <p:cNvSpPr/>
            <p:nvPr/>
          </p:nvSpPr>
          <p:spPr>
            <a:xfrm>
              <a:off x="7600442" y="6353923"/>
              <a:ext cx="433070" cy="164465"/>
            </a:xfrm>
            <a:custGeom>
              <a:avLst/>
              <a:gdLst/>
              <a:ahLst/>
              <a:cxnLst/>
              <a:rect l="l" t="t" r="r" b="b"/>
              <a:pathLst>
                <a:path w="433070" h="164465">
                  <a:moveTo>
                    <a:pt x="396065" y="0"/>
                  </a:moveTo>
                  <a:lnTo>
                    <a:pt x="326320" y="5599"/>
                  </a:lnTo>
                  <a:lnTo>
                    <a:pt x="226410" y="26749"/>
                  </a:lnTo>
                  <a:lnTo>
                    <a:pt x="166897" y="47078"/>
                  </a:lnTo>
                  <a:lnTo>
                    <a:pt x="115533" y="69664"/>
                  </a:lnTo>
                  <a:lnTo>
                    <a:pt x="72879" y="92374"/>
                  </a:lnTo>
                  <a:lnTo>
                    <a:pt x="39496" y="113072"/>
                  </a:lnTo>
                  <a:lnTo>
                    <a:pt x="2556" y="140045"/>
                  </a:lnTo>
                  <a:lnTo>
                    <a:pt x="0" y="142193"/>
                  </a:lnTo>
                  <a:lnTo>
                    <a:pt x="0" y="163961"/>
                  </a:lnTo>
                  <a:lnTo>
                    <a:pt x="7714" y="157617"/>
                  </a:lnTo>
                  <a:lnTo>
                    <a:pt x="14185" y="152879"/>
                  </a:lnTo>
                  <a:lnTo>
                    <a:pt x="66688" y="122836"/>
                  </a:lnTo>
                  <a:lnTo>
                    <a:pt x="104129" y="105638"/>
                  </a:lnTo>
                  <a:lnTo>
                    <a:pt x="149640" y="88693"/>
                  </a:lnTo>
                  <a:lnTo>
                    <a:pt x="203104" y="73512"/>
                  </a:lnTo>
                  <a:lnTo>
                    <a:pt x="264402" y="61606"/>
                  </a:lnTo>
                  <a:lnTo>
                    <a:pt x="333413" y="54487"/>
                  </a:lnTo>
                  <a:lnTo>
                    <a:pt x="381615" y="53131"/>
                  </a:lnTo>
                  <a:lnTo>
                    <a:pt x="432904" y="53131"/>
                  </a:lnTo>
                  <a:lnTo>
                    <a:pt x="432904" y="17"/>
                  </a:lnTo>
                  <a:lnTo>
                    <a:pt x="396065" y="0"/>
                  </a:lnTo>
                  <a:close/>
                </a:path>
                <a:path w="433070" h="164465">
                  <a:moveTo>
                    <a:pt x="432904" y="53131"/>
                  </a:moveTo>
                  <a:lnTo>
                    <a:pt x="381615" y="53131"/>
                  </a:lnTo>
                  <a:lnTo>
                    <a:pt x="406875" y="53551"/>
                  </a:lnTo>
                  <a:lnTo>
                    <a:pt x="432904" y="54766"/>
                  </a:lnTo>
                  <a:lnTo>
                    <a:pt x="432904" y="53131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" name="object 6">
              <a:extLst>
                <a:ext uri="{FF2B5EF4-FFF2-40B4-BE49-F238E27FC236}">
                  <a16:creationId xmlns:a16="http://schemas.microsoft.com/office/drawing/2014/main" id="{9B225C2B-D8D1-9549-B61A-986F5D632562}"/>
                </a:ext>
              </a:extLst>
            </p:cNvPr>
            <p:cNvSpPr/>
            <p:nvPr/>
          </p:nvSpPr>
          <p:spPr>
            <a:xfrm>
              <a:off x="7600454" y="6407086"/>
              <a:ext cx="432879" cy="110794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" name="object 3">
              <a:extLst>
                <a:ext uri="{FF2B5EF4-FFF2-40B4-BE49-F238E27FC236}">
                  <a16:creationId xmlns:a16="http://schemas.microsoft.com/office/drawing/2014/main" id="{E701E6A7-E487-DE48-B93D-AA3B810C2209}"/>
                </a:ext>
              </a:extLst>
            </p:cNvPr>
            <p:cNvSpPr/>
            <p:nvPr/>
          </p:nvSpPr>
          <p:spPr>
            <a:xfrm>
              <a:off x="7604785" y="6482664"/>
              <a:ext cx="12763" cy="9829"/>
            </a:xfrm>
            <a:prstGeom prst="rect">
              <a:avLst/>
            </a:prstGeom>
            <a:blipFill>
              <a:blip r:embed="rId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" name="object 4">
              <a:extLst>
                <a:ext uri="{FF2B5EF4-FFF2-40B4-BE49-F238E27FC236}">
                  <a16:creationId xmlns:a16="http://schemas.microsoft.com/office/drawing/2014/main" id="{FF1BFC07-9DA7-2B49-AE54-DB96DC109AF6}"/>
                </a:ext>
              </a:extLst>
            </p:cNvPr>
            <p:cNvSpPr/>
            <p:nvPr/>
          </p:nvSpPr>
          <p:spPr>
            <a:xfrm>
              <a:off x="7604759" y="6290792"/>
              <a:ext cx="333082" cy="201701"/>
            </a:xfrm>
            <a:prstGeom prst="rect">
              <a:avLst/>
            </a:prstGeom>
            <a:blipFill>
              <a:blip r:embed="rId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" name="object 5">
              <a:extLst>
                <a:ext uri="{FF2B5EF4-FFF2-40B4-BE49-F238E27FC236}">
                  <a16:creationId xmlns:a16="http://schemas.microsoft.com/office/drawing/2014/main" id="{C6AC9697-0841-1A49-9EDE-EB3FC72B34DA}"/>
                </a:ext>
              </a:extLst>
            </p:cNvPr>
            <p:cNvSpPr/>
            <p:nvPr/>
          </p:nvSpPr>
          <p:spPr>
            <a:xfrm>
              <a:off x="7639925" y="6332639"/>
              <a:ext cx="254038" cy="134353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4" name="object 6">
              <a:extLst>
                <a:ext uri="{FF2B5EF4-FFF2-40B4-BE49-F238E27FC236}">
                  <a16:creationId xmlns:a16="http://schemas.microsoft.com/office/drawing/2014/main" id="{05EABDDA-4BD9-234A-BC98-C20AC3235201}"/>
                </a:ext>
              </a:extLst>
            </p:cNvPr>
            <p:cNvSpPr/>
            <p:nvPr/>
          </p:nvSpPr>
          <p:spPr>
            <a:xfrm>
              <a:off x="7600442" y="6353923"/>
              <a:ext cx="433070" cy="164465"/>
            </a:xfrm>
            <a:custGeom>
              <a:avLst/>
              <a:gdLst/>
              <a:ahLst/>
              <a:cxnLst/>
              <a:rect l="l" t="t" r="r" b="b"/>
              <a:pathLst>
                <a:path w="433070" h="164465">
                  <a:moveTo>
                    <a:pt x="396065" y="0"/>
                  </a:moveTo>
                  <a:lnTo>
                    <a:pt x="326320" y="5599"/>
                  </a:lnTo>
                  <a:lnTo>
                    <a:pt x="226410" y="26749"/>
                  </a:lnTo>
                  <a:lnTo>
                    <a:pt x="166897" y="47078"/>
                  </a:lnTo>
                  <a:lnTo>
                    <a:pt x="115533" y="69664"/>
                  </a:lnTo>
                  <a:lnTo>
                    <a:pt x="72879" y="92374"/>
                  </a:lnTo>
                  <a:lnTo>
                    <a:pt x="39496" y="113072"/>
                  </a:lnTo>
                  <a:lnTo>
                    <a:pt x="2556" y="140045"/>
                  </a:lnTo>
                  <a:lnTo>
                    <a:pt x="0" y="142193"/>
                  </a:lnTo>
                  <a:lnTo>
                    <a:pt x="0" y="163961"/>
                  </a:lnTo>
                  <a:lnTo>
                    <a:pt x="7714" y="157617"/>
                  </a:lnTo>
                  <a:lnTo>
                    <a:pt x="14185" y="152879"/>
                  </a:lnTo>
                  <a:lnTo>
                    <a:pt x="66688" y="122836"/>
                  </a:lnTo>
                  <a:lnTo>
                    <a:pt x="104129" y="105638"/>
                  </a:lnTo>
                  <a:lnTo>
                    <a:pt x="149640" y="88693"/>
                  </a:lnTo>
                  <a:lnTo>
                    <a:pt x="203104" y="73512"/>
                  </a:lnTo>
                  <a:lnTo>
                    <a:pt x="264402" y="61606"/>
                  </a:lnTo>
                  <a:lnTo>
                    <a:pt x="333413" y="54487"/>
                  </a:lnTo>
                  <a:lnTo>
                    <a:pt x="381615" y="53131"/>
                  </a:lnTo>
                  <a:lnTo>
                    <a:pt x="432904" y="53131"/>
                  </a:lnTo>
                  <a:lnTo>
                    <a:pt x="432904" y="17"/>
                  </a:lnTo>
                  <a:lnTo>
                    <a:pt x="396065" y="0"/>
                  </a:lnTo>
                  <a:close/>
                </a:path>
                <a:path w="433070" h="164465">
                  <a:moveTo>
                    <a:pt x="432904" y="53131"/>
                  </a:moveTo>
                  <a:lnTo>
                    <a:pt x="381615" y="53131"/>
                  </a:lnTo>
                  <a:lnTo>
                    <a:pt x="406875" y="53551"/>
                  </a:lnTo>
                  <a:lnTo>
                    <a:pt x="432904" y="54766"/>
                  </a:lnTo>
                  <a:lnTo>
                    <a:pt x="432904" y="53131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5" name="object 7">
              <a:extLst>
                <a:ext uri="{FF2B5EF4-FFF2-40B4-BE49-F238E27FC236}">
                  <a16:creationId xmlns:a16="http://schemas.microsoft.com/office/drawing/2014/main" id="{572D0A41-2A58-7045-8817-61971F54837F}"/>
                </a:ext>
              </a:extLst>
            </p:cNvPr>
            <p:cNvSpPr/>
            <p:nvPr/>
          </p:nvSpPr>
          <p:spPr>
            <a:xfrm>
              <a:off x="7600454" y="6407086"/>
              <a:ext cx="432879" cy="110794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6" name="object 16">
              <a:extLst>
                <a:ext uri="{FF2B5EF4-FFF2-40B4-BE49-F238E27FC236}">
                  <a16:creationId xmlns:a16="http://schemas.microsoft.com/office/drawing/2014/main" id="{3DA62FB8-FBBE-6A40-AF62-8EF369944C11}"/>
                </a:ext>
              </a:extLst>
            </p:cNvPr>
            <p:cNvSpPr/>
            <p:nvPr/>
          </p:nvSpPr>
          <p:spPr>
            <a:xfrm>
              <a:off x="7605242" y="6305943"/>
              <a:ext cx="433070" cy="306705"/>
            </a:xfrm>
            <a:custGeom>
              <a:avLst/>
              <a:gdLst/>
              <a:ahLst/>
              <a:cxnLst/>
              <a:rect l="l" t="t" r="r" b="b"/>
              <a:pathLst>
                <a:path w="433070" h="306704">
                  <a:moveTo>
                    <a:pt x="0" y="306400"/>
                  </a:moveTo>
                  <a:lnTo>
                    <a:pt x="432892" y="306400"/>
                  </a:lnTo>
                  <a:lnTo>
                    <a:pt x="432892" y="0"/>
                  </a:lnTo>
                  <a:lnTo>
                    <a:pt x="0" y="0"/>
                  </a:lnTo>
                  <a:lnTo>
                    <a:pt x="0" y="30640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7" name="object 17">
              <a:extLst>
                <a:ext uri="{FF2B5EF4-FFF2-40B4-BE49-F238E27FC236}">
                  <a16:creationId xmlns:a16="http://schemas.microsoft.com/office/drawing/2014/main" id="{6E637AA7-0957-E848-BC85-C247E71FE3C9}"/>
                </a:ext>
              </a:extLst>
            </p:cNvPr>
            <p:cNvSpPr/>
            <p:nvPr/>
          </p:nvSpPr>
          <p:spPr>
            <a:xfrm>
              <a:off x="7605229" y="6305893"/>
              <a:ext cx="432904" cy="284708"/>
            </a:xfrm>
            <a:prstGeom prst="rect">
              <a:avLst/>
            </a:prstGeom>
            <a:blipFill>
              <a:blip r:embed="rId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8" name="object 18">
              <a:extLst>
                <a:ext uri="{FF2B5EF4-FFF2-40B4-BE49-F238E27FC236}">
                  <a16:creationId xmlns:a16="http://schemas.microsoft.com/office/drawing/2014/main" id="{F61BC634-FD78-5046-A0E0-B1DB33882B87}"/>
                </a:ext>
              </a:extLst>
            </p:cNvPr>
            <p:cNvSpPr/>
            <p:nvPr/>
          </p:nvSpPr>
          <p:spPr>
            <a:xfrm>
              <a:off x="7609585" y="6581317"/>
              <a:ext cx="7150" cy="5676"/>
            </a:xfrm>
            <a:prstGeom prst="rect">
              <a:avLst/>
            </a:prstGeom>
            <a:blipFill>
              <a:blip r:embed="rId1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9" name="object 19">
              <a:extLst>
                <a:ext uri="{FF2B5EF4-FFF2-40B4-BE49-F238E27FC236}">
                  <a16:creationId xmlns:a16="http://schemas.microsoft.com/office/drawing/2014/main" id="{A7152C6C-EC47-8742-8DFD-47C5B356F4A7}"/>
                </a:ext>
              </a:extLst>
            </p:cNvPr>
            <p:cNvSpPr/>
            <p:nvPr/>
          </p:nvSpPr>
          <p:spPr>
            <a:xfrm>
              <a:off x="7609560" y="6385293"/>
              <a:ext cx="333082" cy="201701"/>
            </a:xfrm>
            <a:prstGeom prst="rect">
              <a:avLst/>
            </a:prstGeom>
            <a:blipFill>
              <a:blip r:embed="rId1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0" name="object 20">
              <a:extLst>
                <a:ext uri="{FF2B5EF4-FFF2-40B4-BE49-F238E27FC236}">
                  <a16:creationId xmlns:a16="http://schemas.microsoft.com/office/drawing/2014/main" id="{9744043E-0B05-8446-A2A5-AC50D09F353A}"/>
                </a:ext>
              </a:extLst>
            </p:cNvPr>
            <p:cNvSpPr/>
            <p:nvPr/>
          </p:nvSpPr>
          <p:spPr>
            <a:xfrm>
              <a:off x="7644727" y="6427139"/>
              <a:ext cx="254038" cy="134353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1" name="object 21">
              <a:extLst>
                <a:ext uri="{FF2B5EF4-FFF2-40B4-BE49-F238E27FC236}">
                  <a16:creationId xmlns:a16="http://schemas.microsoft.com/office/drawing/2014/main" id="{E33153F9-BCDF-F441-8317-CE3DEBDEE8A1}"/>
                </a:ext>
              </a:extLst>
            </p:cNvPr>
            <p:cNvSpPr/>
            <p:nvPr/>
          </p:nvSpPr>
          <p:spPr>
            <a:xfrm>
              <a:off x="7605242" y="6448424"/>
              <a:ext cx="433070" cy="164465"/>
            </a:xfrm>
            <a:custGeom>
              <a:avLst/>
              <a:gdLst/>
              <a:ahLst/>
              <a:cxnLst/>
              <a:rect l="l" t="t" r="r" b="b"/>
              <a:pathLst>
                <a:path w="433070" h="164465">
                  <a:moveTo>
                    <a:pt x="396065" y="0"/>
                  </a:moveTo>
                  <a:lnTo>
                    <a:pt x="326320" y="5599"/>
                  </a:lnTo>
                  <a:lnTo>
                    <a:pt x="226410" y="26749"/>
                  </a:lnTo>
                  <a:lnTo>
                    <a:pt x="166897" y="47078"/>
                  </a:lnTo>
                  <a:lnTo>
                    <a:pt x="115533" y="69664"/>
                  </a:lnTo>
                  <a:lnTo>
                    <a:pt x="72879" y="92374"/>
                  </a:lnTo>
                  <a:lnTo>
                    <a:pt x="39496" y="113072"/>
                  </a:lnTo>
                  <a:lnTo>
                    <a:pt x="2556" y="140045"/>
                  </a:lnTo>
                  <a:lnTo>
                    <a:pt x="0" y="142193"/>
                  </a:lnTo>
                  <a:lnTo>
                    <a:pt x="0" y="163961"/>
                  </a:lnTo>
                  <a:lnTo>
                    <a:pt x="7714" y="157617"/>
                  </a:lnTo>
                  <a:lnTo>
                    <a:pt x="14185" y="152879"/>
                  </a:lnTo>
                  <a:lnTo>
                    <a:pt x="66688" y="122836"/>
                  </a:lnTo>
                  <a:lnTo>
                    <a:pt x="104129" y="105638"/>
                  </a:lnTo>
                  <a:lnTo>
                    <a:pt x="149640" y="88693"/>
                  </a:lnTo>
                  <a:lnTo>
                    <a:pt x="203104" y="73512"/>
                  </a:lnTo>
                  <a:lnTo>
                    <a:pt x="264402" y="61606"/>
                  </a:lnTo>
                  <a:lnTo>
                    <a:pt x="333413" y="54487"/>
                  </a:lnTo>
                  <a:lnTo>
                    <a:pt x="381615" y="53131"/>
                  </a:lnTo>
                  <a:lnTo>
                    <a:pt x="432904" y="53131"/>
                  </a:lnTo>
                  <a:lnTo>
                    <a:pt x="432904" y="17"/>
                  </a:lnTo>
                  <a:lnTo>
                    <a:pt x="396065" y="0"/>
                  </a:lnTo>
                  <a:close/>
                </a:path>
                <a:path w="433070" h="164465">
                  <a:moveTo>
                    <a:pt x="432904" y="53131"/>
                  </a:moveTo>
                  <a:lnTo>
                    <a:pt x="381615" y="53131"/>
                  </a:lnTo>
                  <a:lnTo>
                    <a:pt x="406875" y="53551"/>
                  </a:lnTo>
                  <a:lnTo>
                    <a:pt x="432904" y="54766"/>
                  </a:lnTo>
                  <a:lnTo>
                    <a:pt x="432904" y="53131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2" name="object 22">
              <a:extLst>
                <a:ext uri="{FF2B5EF4-FFF2-40B4-BE49-F238E27FC236}">
                  <a16:creationId xmlns:a16="http://schemas.microsoft.com/office/drawing/2014/main" id="{9A75F09A-AA5D-3E49-8E8B-5BB338761EE4}"/>
                </a:ext>
              </a:extLst>
            </p:cNvPr>
            <p:cNvSpPr/>
            <p:nvPr/>
          </p:nvSpPr>
          <p:spPr>
            <a:xfrm>
              <a:off x="7605255" y="6501574"/>
              <a:ext cx="432879" cy="110807"/>
            </a:xfrm>
            <a:prstGeom prst="rect">
              <a:avLst/>
            </a:prstGeom>
            <a:blipFill>
              <a:blip r:embed="rId1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3" name="object 23">
              <a:extLst>
                <a:ext uri="{FF2B5EF4-FFF2-40B4-BE49-F238E27FC236}">
                  <a16:creationId xmlns:a16="http://schemas.microsoft.com/office/drawing/2014/main" id="{0A56E375-43B7-9344-A956-92F72D939FF5}"/>
                </a:ext>
              </a:extLst>
            </p:cNvPr>
            <p:cNvSpPr/>
            <p:nvPr/>
          </p:nvSpPr>
          <p:spPr>
            <a:xfrm>
              <a:off x="8079396" y="6281516"/>
              <a:ext cx="702906" cy="331139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4" name="object 24">
              <a:extLst>
                <a:ext uri="{FF2B5EF4-FFF2-40B4-BE49-F238E27FC236}">
                  <a16:creationId xmlns:a16="http://schemas.microsoft.com/office/drawing/2014/main" id="{2F87A6DB-0167-904C-878F-C1DD71C43EF2}"/>
                </a:ext>
              </a:extLst>
            </p:cNvPr>
            <p:cNvSpPr/>
            <p:nvPr/>
          </p:nvSpPr>
          <p:spPr>
            <a:xfrm>
              <a:off x="6029998" y="6453775"/>
              <a:ext cx="1447914" cy="157289"/>
            </a:xfrm>
            <a:prstGeom prst="rect">
              <a:avLst/>
            </a:prstGeom>
            <a:blipFill>
              <a:blip r:embed="rId1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4" name="object 14"/>
          <p:cNvSpPr/>
          <p:nvPr/>
        </p:nvSpPr>
        <p:spPr>
          <a:xfrm>
            <a:off x="251993" y="6216002"/>
            <a:ext cx="5418455" cy="624205"/>
          </a:xfrm>
          <a:custGeom>
            <a:avLst/>
            <a:gdLst/>
            <a:ahLst/>
            <a:cxnLst/>
            <a:rect l="l" t="t" r="r" b="b"/>
            <a:pathLst>
              <a:path w="5418455" h="624204">
                <a:moveTo>
                  <a:pt x="0" y="624001"/>
                </a:moveTo>
                <a:lnTo>
                  <a:pt x="5418010" y="624001"/>
                </a:lnTo>
                <a:lnTo>
                  <a:pt x="5418010" y="0"/>
                </a:lnTo>
                <a:lnTo>
                  <a:pt x="0" y="0"/>
                </a:lnTo>
                <a:lnTo>
                  <a:pt x="0" y="624001"/>
                </a:lnTo>
                <a:close/>
              </a:path>
            </a:pathLst>
          </a:custGeom>
          <a:solidFill>
            <a:srgbClr val="FFCC00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0" y="1395082"/>
            <a:ext cx="9144000" cy="4340504"/>
          </a:xfrm>
          <a:prstGeom prst="rect">
            <a:avLst/>
          </a:prstGeom>
        </p:spPr>
      </p:pic>
      <p:sp>
        <p:nvSpPr>
          <p:cNvPr id="4" name="CaixaDeTexto 3"/>
          <p:cNvSpPr txBox="1"/>
          <p:nvPr/>
        </p:nvSpPr>
        <p:spPr>
          <a:xfrm>
            <a:off x="648017" y="5800347"/>
            <a:ext cx="34667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/>
              <a:t>TOTAL DE VAGAS (G.1 a G.8): 8.230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632212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bject 8"/>
          <p:cNvSpPr/>
          <p:nvPr/>
        </p:nvSpPr>
        <p:spPr>
          <a:xfrm>
            <a:off x="8074596" y="6187015"/>
            <a:ext cx="702906" cy="331141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624001" y="12"/>
            <a:ext cx="6912609" cy="12065"/>
          </a:xfrm>
          <a:custGeom>
            <a:avLst/>
            <a:gdLst/>
            <a:ahLst/>
            <a:cxnLst/>
            <a:rect l="l" t="t" r="r" b="b"/>
            <a:pathLst>
              <a:path w="6912609" h="12065">
                <a:moveTo>
                  <a:pt x="0" y="12001"/>
                </a:moveTo>
                <a:lnTo>
                  <a:pt x="6912000" y="12001"/>
                </a:lnTo>
                <a:lnTo>
                  <a:pt x="6912000" y="0"/>
                </a:lnTo>
                <a:lnTo>
                  <a:pt x="0" y="0"/>
                </a:lnTo>
                <a:lnTo>
                  <a:pt x="0" y="12001"/>
                </a:lnTo>
                <a:close/>
              </a:path>
            </a:pathLst>
          </a:custGeom>
          <a:solidFill>
            <a:srgbClr val="FFFDE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5516994" y="5985014"/>
            <a:ext cx="3627120" cy="231140"/>
          </a:xfrm>
          <a:custGeom>
            <a:avLst/>
            <a:gdLst/>
            <a:ahLst/>
            <a:cxnLst/>
            <a:rect l="l" t="t" r="r" b="b"/>
            <a:pathLst>
              <a:path w="3627120" h="231139">
                <a:moveTo>
                  <a:pt x="0" y="230987"/>
                </a:moveTo>
                <a:lnTo>
                  <a:pt x="3627005" y="230987"/>
                </a:lnTo>
                <a:lnTo>
                  <a:pt x="3627005" y="0"/>
                </a:lnTo>
                <a:lnTo>
                  <a:pt x="0" y="0"/>
                </a:lnTo>
                <a:lnTo>
                  <a:pt x="0" y="230987"/>
                </a:lnTo>
                <a:close/>
              </a:path>
            </a:pathLst>
          </a:custGeom>
          <a:solidFill>
            <a:srgbClr val="F7A6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5670003" y="6081344"/>
            <a:ext cx="3474085" cy="758825"/>
          </a:xfrm>
          <a:custGeom>
            <a:avLst/>
            <a:gdLst/>
            <a:ahLst/>
            <a:cxnLst/>
            <a:rect l="l" t="t" r="r" b="b"/>
            <a:pathLst>
              <a:path w="3474084" h="758825">
                <a:moveTo>
                  <a:pt x="0" y="758659"/>
                </a:moveTo>
                <a:lnTo>
                  <a:pt x="3473996" y="758659"/>
                </a:lnTo>
                <a:lnTo>
                  <a:pt x="3473996" y="0"/>
                </a:lnTo>
                <a:lnTo>
                  <a:pt x="0" y="0"/>
                </a:lnTo>
                <a:lnTo>
                  <a:pt x="0" y="758659"/>
                </a:lnTo>
                <a:close/>
              </a:path>
            </a:pathLst>
          </a:custGeom>
          <a:solidFill>
            <a:srgbClr val="FFFDE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8079396" y="6281516"/>
            <a:ext cx="702906" cy="33113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0" y="5832005"/>
            <a:ext cx="252095" cy="1008380"/>
          </a:xfrm>
          <a:custGeom>
            <a:avLst/>
            <a:gdLst/>
            <a:ahLst/>
            <a:cxnLst/>
            <a:rect l="l" t="t" r="r" b="b"/>
            <a:pathLst>
              <a:path w="252095" h="1008379">
                <a:moveTo>
                  <a:pt x="0" y="1007999"/>
                </a:moveTo>
                <a:lnTo>
                  <a:pt x="251993" y="1007999"/>
                </a:lnTo>
                <a:lnTo>
                  <a:pt x="251993" y="0"/>
                </a:lnTo>
                <a:lnTo>
                  <a:pt x="0" y="0"/>
                </a:lnTo>
                <a:lnTo>
                  <a:pt x="0" y="1007999"/>
                </a:lnTo>
                <a:close/>
              </a:path>
            </a:pathLst>
          </a:custGeom>
          <a:solidFill>
            <a:srgbClr val="F7A6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0" y="12014"/>
            <a:ext cx="9144000" cy="1248410"/>
          </a:xfrm>
          <a:custGeom>
            <a:avLst/>
            <a:gdLst/>
            <a:ahLst/>
            <a:cxnLst/>
            <a:rect l="l" t="t" r="r" b="b"/>
            <a:pathLst>
              <a:path w="9144000" h="1248410">
                <a:moveTo>
                  <a:pt x="0" y="1247990"/>
                </a:moveTo>
                <a:lnTo>
                  <a:pt x="9144000" y="1247990"/>
                </a:lnTo>
                <a:lnTo>
                  <a:pt x="9144000" y="0"/>
                </a:lnTo>
                <a:lnTo>
                  <a:pt x="0" y="0"/>
                </a:lnTo>
                <a:lnTo>
                  <a:pt x="0" y="1247990"/>
                </a:lnTo>
                <a:close/>
              </a:path>
            </a:pathLst>
          </a:custGeom>
          <a:solidFill>
            <a:srgbClr val="FFCC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0" y="0"/>
            <a:ext cx="624205" cy="464820"/>
          </a:xfrm>
          <a:custGeom>
            <a:avLst/>
            <a:gdLst/>
            <a:ahLst/>
            <a:cxnLst/>
            <a:rect l="l" t="t" r="r" b="b"/>
            <a:pathLst>
              <a:path w="624205" h="464820">
                <a:moveTo>
                  <a:pt x="0" y="464756"/>
                </a:moveTo>
                <a:lnTo>
                  <a:pt x="624001" y="464756"/>
                </a:lnTo>
                <a:lnTo>
                  <a:pt x="624001" y="0"/>
                </a:lnTo>
                <a:lnTo>
                  <a:pt x="0" y="0"/>
                </a:lnTo>
                <a:lnTo>
                  <a:pt x="0" y="464756"/>
                </a:lnTo>
                <a:close/>
              </a:path>
            </a:pathLst>
          </a:custGeom>
          <a:solidFill>
            <a:srgbClr val="76AE6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28"/>
          <p:cNvSpPr/>
          <p:nvPr/>
        </p:nvSpPr>
        <p:spPr>
          <a:xfrm>
            <a:off x="7536002" y="12"/>
            <a:ext cx="1608455" cy="396240"/>
          </a:xfrm>
          <a:custGeom>
            <a:avLst/>
            <a:gdLst/>
            <a:ahLst/>
            <a:cxnLst/>
            <a:rect l="l" t="t" r="r" b="b"/>
            <a:pathLst>
              <a:path w="1608454" h="396240">
                <a:moveTo>
                  <a:pt x="0" y="395986"/>
                </a:moveTo>
                <a:lnTo>
                  <a:pt x="1607997" y="395986"/>
                </a:lnTo>
                <a:lnTo>
                  <a:pt x="1607997" y="0"/>
                </a:lnTo>
                <a:lnTo>
                  <a:pt x="0" y="0"/>
                </a:lnTo>
                <a:lnTo>
                  <a:pt x="0" y="395986"/>
                </a:lnTo>
                <a:close/>
              </a:path>
            </a:pathLst>
          </a:custGeom>
          <a:solidFill>
            <a:srgbClr val="F7A6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object 29"/>
          <p:cNvSpPr/>
          <p:nvPr/>
        </p:nvSpPr>
        <p:spPr>
          <a:xfrm>
            <a:off x="8904008" y="3347999"/>
            <a:ext cx="240029" cy="1656080"/>
          </a:xfrm>
          <a:custGeom>
            <a:avLst/>
            <a:gdLst/>
            <a:ahLst/>
            <a:cxnLst/>
            <a:rect l="l" t="t" r="r" b="b"/>
            <a:pathLst>
              <a:path w="240029" h="1656079">
                <a:moveTo>
                  <a:pt x="0" y="1656003"/>
                </a:moveTo>
                <a:lnTo>
                  <a:pt x="239991" y="1656003"/>
                </a:lnTo>
                <a:lnTo>
                  <a:pt x="239991" y="0"/>
                </a:lnTo>
                <a:lnTo>
                  <a:pt x="0" y="0"/>
                </a:lnTo>
                <a:lnTo>
                  <a:pt x="0" y="1656003"/>
                </a:lnTo>
                <a:close/>
              </a:path>
            </a:pathLst>
          </a:custGeom>
          <a:solidFill>
            <a:srgbClr val="76AE6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1" name="object 30">
            <a:extLst>
              <a:ext uri="{FF2B5EF4-FFF2-40B4-BE49-F238E27FC236}">
                <a16:creationId xmlns:a16="http://schemas.microsoft.com/office/drawing/2014/main" id="{9434FE90-3551-DA4E-AEB2-FB61F32D3CD3}"/>
              </a:ext>
            </a:extLst>
          </p:cNvPr>
          <p:cNvSpPr/>
          <p:nvPr/>
        </p:nvSpPr>
        <p:spPr>
          <a:xfrm>
            <a:off x="510577" y="279911"/>
            <a:ext cx="5059794" cy="981418"/>
          </a:xfrm>
          <a:custGeom>
            <a:avLst/>
            <a:gdLst/>
            <a:ahLst/>
            <a:cxnLst/>
            <a:rect l="l" t="t" r="r" b="b"/>
            <a:pathLst>
              <a:path w="7391400" h="981075">
                <a:moveTo>
                  <a:pt x="0" y="980998"/>
                </a:moveTo>
                <a:lnTo>
                  <a:pt x="7390803" y="980998"/>
                </a:lnTo>
                <a:lnTo>
                  <a:pt x="7390803" y="0"/>
                </a:lnTo>
                <a:lnTo>
                  <a:pt x="0" y="0"/>
                </a:lnTo>
                <a:lnTo>
                  <a:pt x="0" y="980998"/>
                </a:lnTo>
                <a:close/>
              </a:path>
            </a:pathLst>
          </a:custGeom>
          <a:solidFill>
            <a:srgbClr val="006C6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Retângulo 11">
            <a:extLst>
              <a:ext uri="{FF2B5EF4-FFF2-40B4-BE49-F238E27FC236}">
                <a16:creationId xmlns:a16="http://schemas.microsoft.com/office/drawing/2014/main" id="{B14D1784-783B-574D-AC72-CE2A2DB99130}"/>
              </a:ext>
            </a:extLst>
          </p:cNvPr>
          <p:cNvSpPr/>
          <p:nvPr/>
        </p:nvSpPr>
        <p:spPr>
          <a:xfrm>
            <a:off x="498951" y="335010"/>
            <a:ext cx="5018043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2100" b="1" dirty="0" smtClean="0">
                <a:solidFill>
                  <a:schemeClr val="bg1"/>
                </a:solidFill>
                <a:latin typeface="Raleway"/>
              </a:rPr>
              <a:t>Contratação temporária de servidores aposentados e de militares </a:t>
            </a:r>
            <a:r>
              <a:rPr lang="pt-BR" sz="2100" b="1" dirty="0" smtClean="0">
                <a:solidFill>
                  <a:schemeClr val="bg1"/>
                </a:solidFill>
                <a:latin typeface="Raleway"/>
              </a:rPr>
              <a:t>inativos</a:t>
            </a:r>
            <a:endParaRPr lang="pt-BR" sz="2100" b="1" dirty="0"/>
          </a:p>
        </p:txBody>
      </p:sp>
      <p:grpSp>
        <p:nvGrpSpPr>
          <p:cNvPr id="17" name="Agrupar 16"/>
          <p:cNvGrpSpPr/>
          <p:nvPr/>
        </p:nvGrpSpPr>
        <p:grpSpPr>
          <a:xfrm>
            <a:off x="5516994" y="5985013"/>
            <a:ext cx="3627120" cy="855156"/>
            <a:chOff x="5516994" y="5985013"/>
            <a:chExt cx="3627120" cy="855156"/>
          </a:xfrm>
        </p:grpSpPr>
        <p:sp>
          <p:nvSpPr>
            <p:cNvPr id="18" name="object 7"/>
            <p:cNvSpPr/>
            <p:nvPr/>
          </p:nvSpPr>
          <p:spPr>
            <a:xfrm>
              <a:off x="8074596" y="6187015"/>
              <a:ext cx="702906" cy="331141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" name="object 13">
              <a:extLst>
                <a:ext uri="{FF2B5EF4-FFF2-40B4-BE49-F238E27FC236}">
                  <a16:creationId xmlns:a16="http://schemas.microsoft.com/office/drawing/2014/main" id="{94BD26A5-C923-714B-B069-527B4F627B78}"/>
                </a:ext>
              </a:extLst>
            </p:cNvPr>
            <p:cNvSpPr/>
            <p:nvPr/>
          </p:nvSpPr>
          <p:spPr>
            <a:xfrm>
              <a:off x="5516994" y="5985013"/>
              <a:ext cx="3627120" cy="855015"/>
            </a:xfrm>
            <a:custGeom>
              <a:avLst/>
              <a:gdLst/>
              <a:ahLst/>
              <a:cxnLst/>
              <a:rect l="l" t="t" r="r" b="b"/>
              <a:pathLst>
                <a:path w="3627120" h="231139">
                  <a:moveTo>
                    <a:pt x="0" y="230987"/>
                  </a:moveTo>
                  <a:lnTo>
                    <a:pt x="3627005" y="230987"/>
                  </a:lnTo>
                  <a:lnTo>
                    <a:pt x="3627005" y="0"/>
                  </a:lnTo>
                  <a:lnTo>
                    <a:pt x="0" y="0"/>
                  </a:lnTo>
                  <a:lnTo>
                    <a:pt x="0" y="230987"/>
                  </a:lnTo>
                  <a:close/>
                </a:path>
              </a:pathLst>
            </a:custGeom>
            <a:solidFill>
              <a:srgbClr val="F7A6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" name="object 15">
              <a:extLst>
                <a:ext uri="{FF2B5EF4-FFF2-40B4-BE49-F238E27FC236}">
                  <a16:creationId xmlns:a16="http://schemas.microsoft.com/office/drawing/2014/main" id="{39172E40-C72D-A642-91A2-046ED5D2642B}"/>
                </a:ext>
              </a:extLst>
            </p:cNvPr>
            <p:cNvSpPr/>
            <p:nvPr/>
          </p:nvSpPr>
          <p:spPr>
            <a:xfrm>
              <a:off x="5670003" y="6081344"/>
              <a:ext cx="3474085" cy="758825"/>
            </a:xfrm>
            <a:custGeom>
              <a:avLst/>
              <a:gdLst/>
              <a:ahLst/>
              <a:cxnLst/>
              <a:rect l="l" t="t" r="r" b="b"/>
              <a:pathLst>
                <a:path w="3474084" h="758825">
                  <a:moveTo>
                    <a:pt x="0" y="758659"/>
                  </a:moveTo>
                  <a:lnTo>
                    <a:pt x="3473996" y="758659"/>
                  </a:lnTo>
                  <a:lnTo>
                    <a:pt x="3473996" y="0"/>
                  </a:lnTo>
                  <a:lnTo>
                    <a:pt x="0" y="0"/>
                  </a:lnTo>
                  <a:lnTo>
                    <a:pt x="0" y="758659"/>
                  </a:lnTo>
                  <a:close/>
                </a:path>
              </a:pathLst>
            </a:custGeom>
            <a:solidFill>
              <a:srgbClr val="FFFDE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" name="object 3">
              <a:extLst>
                <a:ext uri="{FF2B5EF4-FFF2-40B4-BE49-F238E27FC236}">
                  <a16:creationId xmlns:a16="http://schemas.microsoft.com/office/drawing/2014/main" id="{3108EE41-8CD9-0E44-8433-BD33E3A7C79D}"/>
                </a:ext>
              </a:extLst>
            </p:cNvPr>
            <p:cNvSpPr/>
            <p:nvPr/>
          </p:nvSpPr>
          <p:spPr>
            <a:xfrm>
              <a:off x="7604759" y="6290792"/>
              <a:ext cx="333082" cy="201701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" name="object 4">
              <a:extLst>
                <a:ext uri="{FF2B5EF4-FFF2-40B4-BE49-F238E27FC236}">
                  <a16:creationId xmlns:a16="http://schemas.microsoft.com/office/drawing/2014/main" id="{C06807C8-980D-9A4A-80C3-F7C68ED6903B}"/>
                </a:ext>
              </a:extLst>
            </p:cNvPr>
            <p:cNvSpPr/>
            <p:nvPr/>
          </p:nvSpPr>
          <p:spPr>
            <a:xfrm>
              <a:off x="7639925" y="6332639"/>
              <a:ext cx="254038" cy="134353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" name="object 5">
              <a:extLst>
                <a:ext uri="{FF2B5EF4-FFF2-40B4-BE49-F238E27FC236}">
                  <a16:creationId xmlns:a16="http://schemas.microsoft.com/office/drawing/2014/main" id="{69D1C18A-6E71-D841-B0B3-AE8619AE4752}"/>
                </a:ext>
              </a:extLst>
            </p:cNvPr>
            <p:cNvSpPr/>
            <p:nvPr/>
          </p:nvSpPr>
          <p:spPr>
            <a:xfrm>
              <a:off x="7600442" y="6353923"/>
              <a:ext cx="433070" cy="164465"/>
            </a:xfrm>
            <a:custGeom>
              <a:avLst/>
              <a:gdLst/>
              <a:ahLst/>
              <a:cxnLst/>
              <a:rect l="l" t="t" r="r" b="b"/>
              <a:pathLst>
                <a:path w="433070" h="164465">
                  <a:moveTo>
                    <a:pt x="396065" y="0"/>
                  </a:moveTo>
                  <a:lnTo>
                    <a:pt x="326320" y="5599"/>
                  </a:lnTo>
                  <a:lnTo>
                    <a:pt x="226410" y="26749"/>
                  </a:lnTo>
                  <a:lnTo>
                    <a:pt x="166897" y="47078"/>
                  </a:lnTo>
                  <a:lnTo>
                    <a:pt x="115533" y="69664"/>
                  </a:lnTo>
                  <a:lnTo>
                    <a:pt x="72879" y="92374"/>
                  </a:lnTo>
                  <a:lnTo>
                    <a:pt x="39496" y="113072"/>
                  </a:lnTo>
                  <a:lnTo>
                    <a:pt x="2556" y="140045"/>
                  </a:lnTo>
                  <a:lnTo>
                    <a:pt x="0" y="142193"/>
                  </a:lnTo>
                  <a:lnTo>
                    <a:pt x="0" y="163961"/>
                  </a:lnTo>
                  <a:lnTo>
                    <a:pt x="7714" y="157617"/>
                  </a:lnTo>
                  <a:lnTo>
                    <a:pt x="14185" y="152879"/>
                  </a:lnTo>
                  <a:lnTo>
                    <a:pt x="66688" y="122836"/>
                  </a:lnTo>
                  <a:lnTo>
                    <a:pt x="104129" y="105638"/>
                  </a:lnTo>
                  <a:lnTo>
                    <a:pt x="149640" y="88693"/>
                  </a:lnTo>
                  <a:lnTo>
                    <a:pt x="203104" y="73512"/>
                  </a:lnTo>
                  <a:lnTo>
                    <a:pt x="264402" y="61606"/>
                  </a:lnTo>
                  <a:lnTo>
                    <a:pt x="333413" y="54487"/>
                  </a:lnTo>
                  <a:lnTo>
                    <a:pt x="381615" y="53131"/>
                  </a:lnTo>
                  <a:lnTo>
                    <a:pt x="432904" y="53131"/>
                  </a:lnTo>
                  <a:lnTo>
                    <a:pt x="432904" y="17"/>
                  </a:lnTo>
                  <a:lnTo>
                    <a:pt x="396065" y="0"/>
                  </a:lnTo>
                  <a:close/>
                </a:path>
                <a:path w="433070" h="164465">
                  <a:moveTo>
                    <a:pt x="432904" y="53131"/>
                  </a:moveTo>
                  <a:lnTo>
                    <a:pt x="381615" y="53131"/>
                  </a:lnTo>
                  <a:lnTo>
                    <a:pt x="406875" y="53551"/>
                  </a:lnTo>
                  <a:lnTo>
                    <a:pt x="432904" y="54766"/>
                  </a:lnTo>
                  <a:lnTo>
                    <a:pt x="432904" y="53131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" name="object 6">
              <a:extLst>
                <a:ext uri="{FF2B5EF4-FFF2-40B4-BE49-F238E27FC236}">
                  <a16:creationId xmlns:a16="http://schemas.microsoft.com/office/drawing/2014/main" id="{9B225C2B-D8D1-9549-B61A-986F5D632562}"/>
                </a:ext>
              </a:extLst>
            </p:cNvPr>
            <p:cNvSpPr/>
            <p:nvPr/>
          </p:nvSpPr>
          <p:spPr>
            <a:xfrm>
              <a:off x="7600454" y="6407086"/>
              <a:ext cx="432879" cy="110794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" name="object 3">
              <a:extLst>
                <a:ext uri="{FF2B5EF4-FFF2-40B4-BE49-F238E27FC236}">
                  <a16:creationId xmlns:a16="http://schemas.microsoft.com/office/drawing/2014/main" id="{E701E6A7-E487-DE48-B93D-AA3B810C2209}"/>
                </a:ext>
              </a:extLst>
            </p:cNvPr>
            <p:cNvSpPr/>
            <p:nvPr/>
          </p:nvSpPr>
          <p:spPr>
            <a:xfrm>
              <a:off x="7604785" y="6482664"/>
              <a:ext cx="12763" cy="9829"/>
            </a:xfrm>
            <a:prstGeom prst="rect">
              <a:avLst/>
            </a:prstGeom>
            <a:blipFill>
              <a:blip r:embed="rId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" name="object 4">
              <a:extLst>
                <a:ext uri="{FF2B5EF4-FFF2-40B4-BE49-F238E27FC236}">
                  <a16:creationId xmlns:a16="http://schemas.microsoft.com/office/drawing/2014/main" id="{FF1BFC07-9DA7-2B49-AE54-DB96DC109AF6}"/>
                </a:ext>
              </a:extLst>
            </p:cNvPr>
            <p:cNvSpPr/>
            <p:nvPr/>
          </p:nvSpPr>
          <p:spPr>
            <a:xfrm>
              <a:off x="7604759" y="6290792"/>
              <a:ext cx="333082" cy="201701"/>
            </a:xfrm>
            <a:prstGeom prst="rect">
              <a:avLst/>
            </a:prstGeom>
            <a:blipFill>
              <a:blip r:embed="rId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" name="object 5">
              <a:extLst>
                <a:ext uri="{FF2B5EF4-FFF2-40B4-BE49-F238E27FC236}">
                  <a16:creationId xmlns:a16="http://schemas.microsoft.com/office/drawing/2014/main" id="{C6AC9697-0841-1A49-9EDE-EB3FC72B34DA}"/>
                </a:ext>
              </a:extLst>
            </p:cNvPr>
            <p:cNvSpPr/>
            <p:nvPr/>
          </p:nvSpPr>
          <p:spPr>
            <a:xfrm>
              <a:off x="7639925" y="6332639"/>
              <a:ext cx="254038" cy="134353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4" name="object 6">
              <a:extLst>
                <a:ext uri="{FF2B5EF4-FFF2-40B4-BE49-F238E27FC236}">
                  <a16:creationId xmlns:a16="http://schemas.microsoft.com/office/drawing/2014/main" id="{05EABDDA-4BD9-234A-BC98-C20AC3235201}"/>
                </a:ext>
              </a:extLst>
            </p:cNvPr>
            <p:cNvSpPr/>
            <p:nvPr/>
          </p:nvSpPr>
          <p:spPr>
            <a:xfrm>
              <a:off x="7600442" y="6353923"/>
              <a:ext cx="433070" cy="164465"/>
            </a:xfrm>
            <a:custGeom>
              <a:avLst/>
              <a:gdLst/>
              <a:ahLst/>
              <a:cxnLst/>
              <a:rect l="l" t="t" r="r" b="b"/>
              <a:pathLst>
                <a:path w="433070" h="164465">
                  <a:moveTo>
                    <a:pt x="396065" y="0"/>
                  </a:moveTo>
                  <a:lnTo>
                    <a:pt x="326320" y="5599"/>
                  </a:lnTo>
                  <a:lnTo>
                    <a:pt x="226410" y="26749"/>
                  </a:lnTo>
                  <a:lnTo>
                    <a:pt x="166897" y="47078"/>
                  </a:lnTo>
                  <a:lnTo>
                    <a:pt x="115533" y="69664"/>
                  </a:lnTo>
                  <a:lnTo>
                    <a:pt x="72879" y="92374"/>
                  </a:lnTo>
                  <a:lnTo>
                    <a:pt x="39496" y="113072"/>
                  </a:lnTo>
                  <a:lnTo>
                    <a:pt x="2556" y="140045"/>
                  </a:lnTo>
                  <a:lnTo>
                    <a:pt x="0" y="142193"/>
                  </a:lnTo>
                  <a:lnTo>
                    <a:pt x="0" y="163961"/>
                  </a:lnTo>
                  <a:lnTo>
                    <a:pt x="7714" y="157617"/>
                  </a:lnTo>
                  <a:lnTo>
                    <a:pt x="14185" y="152879"/>
                  </a:lnTo>
                  <a:lnTo>
                    <a:pt x="66688" y="122836"/>
                  </a:lnTo>
                  <a:lnTo>
                    <a:pt x="104129" y="105638"/>
                  </a:lnTo>
                  <a:lnTo>
                    <a:pt x="149640" y="88693"/>
                  </a:lnTo>
                  <a:lnTo>
                    <a:pt x="203104" y="73512"/>
                  </a:lnTo>
                  <a:lnTo>
                    <a:pt x="264402" y="61606"/>
                  </a:lnTo>
                  <a:lnTo>
                    <a:pt x="333413" y="54487"/>
                  </a:lnTo>
                  <a:lnTo>
                    <a:pt x="381615" y="53131"/>
                  </a:lnTo>
                  <a:lnTo>
                    <a:pt x="432904" y="53131"/>
                  </a:lnTo>
                  <a:lnTo>
                    <a:pt x="432904" y="17"/>
                  </a:lnTo>
                  <a:lnTo>
                    <a:pt x="396065" y="0"/>
                  </a:lnTo>
                  <a:close/>
                </a:path>
                <a:path w="433070" h="164465">
                  <a:moveTo>
                    <a:pt x="432904" y="53131"/>
                  </a:moveTo>
                  <a:lnTo>
                    <a:pt x="381615" y="53131"/>
                  </a:lnTo>
                  <a:lnTo>
                    <a:pt x="406875" y="53551"/>
                  </a:lnTo>
                  <a:lnTo>
                    <a:pt x="432904" y="54766"/>
                  </a:lnTo>
                  <a:lnTo>
                    <a:pt x="432904" y="53131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5" name="object 7">
              <a:extLst>
                <a:ext uri="{FF2B5EF4-FFF2-40B4-BE49-F238E27FC236}">
                  <a16:creationId xmlns:a16="http://schemas.microsoft.com/office/drawing/2014/main" id="{572D0A41-2A58-7045-8817-61971F54837F}"/>
                </a:ext>
              </a:extLst>
            </p:cNvPr>
            <p:cNvSpPr/>
            <p:nvPr/>
          </p:nvSpPr>
          <p:spPr>
            <a:xfrm>
              <a:off x="7600454" y="6407086"/>
              <a:ext cx="432879" cy="110794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6" name="object 16">
              <a:extLst>
                <a:ext uri="{FF2B5EF4-FFF2-40B4-BE49-F238E27FC236}">
                  <a16:creationId xmlns:a16="http://schemas.microsoft.com/office/drawing/2014/main" id="{3DA62FB8-FBBE-6A40-AF62-8EF369944C11}"/>
                </a:ext>
              </a:extLst>
            </p:cNvPr>
            <p:cNvSpPr/>
            <p:nvPr/>
          </p:nvSpPr>
          <p:spPr>
            <a:xfrm>
              <a:off x="7605242" y="6305943"/>
              <a:ext cx="433070" cy="306705"/>
            </a:xfrm>
            <a:custGeom>
              <a:avLst/>
              <a:gdLst/>
              <a:ahLst/>
              <a:cxnLst/>
              <a:rect l="l" t="t" r="r" b="b"/>
              <a:pathLst>
                <a:path w="433070" h="306704">
                  <a:moveTo>
                    <a:pt x="0" y="306400"/>
                  </a:moveTo>
                  <a:lnTo>
                    <a:pt x="432892" y="306400"/>
                  </a:lnTo>
                  <a:lnTo>
                    <a:pt x="432892" y="0"/>
                  </a:lnTo>
                  <a:lnTo>
                    <a:pt x="0" y="0"/>
                  </a:lnTo>
                  <a:lnTo>
                    <a:pt x="0" y="30640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7" name="object 17">
              <a:extLst>
                <a:ext uri="{FF2B5EF4-FFF2-40B4-BE49-F238E27FC236}">
                  <a16:creationId xmlns:a16="http://schemas.microsoft.com/office/drawing/2014/main" id="{6E637AA7-0957-E848-BC85-C247E71FE3C9}"/>
                </a:ext>
              </a:extLst>
            </p:cNvPr>
            <p:cNvSpPr/>
            <p:nvPr/>
          </p:nvSpPr>
          <p:spPr>
            <a:xfrm>
              <a:off x="7605229" y="6305893"/>
              <a:ext cx="432904" cy="284708"/>
            </a:xfrm>
            <a:prstGeom prst="rect">
              <a:avLst/>
            </a:prstGeom>
            <a:blipFill>
              <a:blip r:embed="rId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8" name="object 18">
              <a:extLst>
                <a:ext uri="{FF2B5EF4-FFF2-40B4-BE49-F238E27FC236}">
                  <a16:creationId xmlns:a16="http://schemas.microsoft.com/office/drawing/2014/main" id="{F61BC634-FD78-5046-A0E0-B1DB33882B87}"/>
                </a:ext>
              </a:extLst>
            </p:cNvPr>
            <p:cNvSpPr/>
            <p:nvPr/>
          </p:nvSpPr>
          <p:spPr>
            <a:xfrm>
              <a:off x="7609585" y="6581317"/>
              <a:ext cx="7150" cy="5676"/>
            </a:xfrm>
            <a:prstGeom prst="rect">
              <a:avLst/>
            </a:prstGeom>
            <a:blipFill>
              <a:blip r:embed="rId1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9" name="object 19">
              <a:extLst>
                <a:ext uri="{FF2B5EF4-FFF2-40B4-BE49-F238E27FC236}">
                  <a16:creationId xmlns:a16="http://schemas.microsoft.com/office/drawing/2014/main" id="{A7152C6C-EC47-8742-8DFD-47C5B356F4A7}"/>
                </a:ext>
              </a:extLst>
            </p:cNvPr>
            <p:cNvSpPr/>
            <p:nvPr/>
          </p:nvSpPr>
          <p:spPr>
            <a:xfrm>
              <a:off x="7609560" y="6385293"/>
              <a:ext cx="333082" cy="201701"/>
            </a:xfrm>
            <a:prstGeom prst="rect">
              <a:avLst/>
            </a:prstGeom>
            <a:blipFill>
              <a:blip r:embed="rId1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0" name="object 20">
              <a:extLst>
                <a:ext uri="{FF2B5EF4-FFF2-40B4-BE49-F238E27FC236}">
                  <a16:creationId xmlns:a16="http://schemas.microsoft.com/office/drawing/2014/main" id="{9744043E-0B05-8446-A2A5-AC50D09F353A}"/>
                </a:ext>
              </a:extLst>
            </p:cNvPr>
            <p:cNvSpPr/>
            <p:nvPr/>
          </p:nvSpPr>
          <p:spPr>
            <a:xfrm>
              <a:off x="7644727" y="6427139"/>
              <a:ext cx="254038" cy="134353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1" name="object 21">
              <a:extLst>
                <a:ext uri="{FF2B5EF4-FFF2-40B4-BE49-F238E27FC236}">
                  <a16:creationId xmlns:a16="http://schemas.microsoft.com/office/drawing/2014/main" id="{E33153F9-BCDF-F441-8317-CE3DEBDEE8A1}"/>
                </a:ext>
              </a:extLst>
            </p:cNvPr>
            <p:cNvSpPr/>
            <p:nvPr/>
          </p:nvSpPr>
          <p:spPr>
            <a:xfrm>
              <a:off x="7605242" y="6448424"/>
              <a:ext cx="433070" cy="164465"/>
            </a:xfrm>
            <a:custGeom>
              <a:avLst/>
              <a:gdLst/>
              <a:ahLst/>
              <a:cxnLst/>
              <a:rect l="l" t="t" r="r" b="b"/>
              <a:pathLst>
                <a:path w="433070" h="164465">
                  <a:moveTo>
                    <a:pt x="396065" y="0"/>
                  </a:moveTo>
                  <a:lnTo>
                    <a:pt x="326320" y="5599"/>
                  </a:lnTo>
                  <a:lnTo>
                    <a:pt x="226410" y="26749"/>
                  </a:lnTo>
                  <a:lnTo>
                    <a:pt x="166897" y="47078"/>
                  </a:lnTo>
                  <a:lnTo>
                    <a:pt x="115533" y="69664"/>
                  </a:lnTo>
                  <a:lnTo>
                    <a:pt x="72879" y="92374"/>
                  </a:lnTo>
                  <a:lnTo>
                    <a:pt x="39496" y="113072"/>
                  </a:lnTo>
                  <a:lnTo>
                    <a:pt x="2556" y="140045"/>
                  </a:lnTo>
                  <a:lnTo>
                    <a:pt x="0" y="142193"/>
                  </a:lnTo>
                  <a:lnTo>
                    <a:pt x="0" y="163961"/>
                  </a:lnTo>
                  <a:lnTo>
                    <a:pt x="7714" y="157617"/>
                  </a:lnTo>
                  <a:lnTo>
                    <a:pt x="14185" y="152879"/>
                  </a:lnTo>
                  <a:lnTo>
                    <a:pt x="66688" y="122836"/>
                  </a:lnTo>
                  <a:lnTo>
                    <a:pt x="104129" y="105638"/>
                  </a:lnTo>
                  <a:lnTo>
                    <a:pt x="149640" y="88693"/>
                  </a:lnTo>
                  <a:lnTo>
                    <a:pt x="203104" y="73512"/>
                  </a:lnTo>
                  <a:lnTo>
                    <a:pt x="264402" y="61606"/>
                  </a:lnTo>
                  <a:lnTo>
                    <a:pt x="333413" y="54487"/>
                  </a:lnTo>
                  <a:lnTo>
                    <a:pt x="381615" y="53131"/>
                  </a:lnTo>
                  <a:lnTo>
                    <a:pt x="432904" y="53131"/>
                  </a:lnTo>
                  <a:lnTo>
                    <a:pt x="432904" y="17"/>
                  </a:lnTo>
                  <a:lnTo>
                    <a:pt x="396065" y="0"/>
                  </a:lnTo>
                  <a:close/>
                </a:path>
                <a:path w="433070" h="164465">
                  <a:moveTo>
                    <a:pt x="432904" y="53131"/>
                  </a:moveTo>
                  <a:lnTo>
                    <a:pt x="381615" y="53131"/>
                  </a:lnTo>
                  <a:lnTo>
                    <a:pt x="406875" y="53551"/>
                  </a:lnTo>
                  <a:lnTo>
                    <a:pt x="432904" y="54766"/>
                  </a:lnTo>
                  <a:lnTo>
                    <a:pt x="432904" y="53131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2" name="object 22">
              <a:extLst>
                <a:ext uri="{FF2B5EF4-FFF2-40B4-BE49-F238E27FC236}">
                  <a16:creationId xmlns:a16="http://schemas.microsoft.com/office/drawing/2014/main" id="{9A75F09A-AA5D-3E49-8E8B-5BB338761EE4}"/>
                </a:ext>
              </a:extLst>
            </p:cNvPr>
            <p:cNvSpPr/>
            <p:nvPr/>
          </p:nvSpPr>
          <p:spPr>
            <a:xfrm>
              <a:off x="7605255" y="6501574"/>
              <a:ext cx="432879" cy="110807"/>
            </a:xfrm>
            <a:prstGeom prst="rect">
              <a:avLst/>
            </a:prstGeom>
            <a:blipFill>
              <a:blip r:embed="rId1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3" name="object 23">
              <a:extLst>
                <a:ext uri="{FF2B5EF4-FFF2-40B4-BE49-F238E27FC236}">
                  <a16:creationId xmlns:a16="http://schemas.microsoft.com/office/drawing/2014/main" id="{0A56E375-43B7-9344-A956-92F72D939FF5}"/>
                </a:ext>
              </a:extLst>
            </p:cNvPr>
            <p:cNvSpPr/>
            <p:nvPr/>
          </p:nvSpPr>
          <p:spPr>
            <a:xfrm>
              <a:off x="8079396" y="6281516"/>
              <a:ext cx="702906" cy="331139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4" name="object 24">
              <a:extLst>
                <a:ext uri="{FF2B5EF4-FFF2-40B4-BE49-F238E27FC236}">
                  <a16:creationId xmlns:a16="http://schemas.microsoft.com/office/drawing/2014/main" id="{2F87A6DB-0167-904C-878F-C1DD71C43EF2}"/>
                </a:ext>
              </a:extLst>
            </p:cNvPr>
            <p:cNvSpPr/>
            <p:nvPr/>
          </p:nvSpPr>
          <p:spPr>
            <a:xfrm>
              <a:off x="6029998" y="6453775"/>
              <a:ext cx="1447914" cy="157289"/>
            </a:xfrm>
            <a:prstGeom prst="rect">
              <a:avLst/>
            </a:prstGeom>
            <a:blipFill>
              <a:blip r:embed="rId1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4" name="object 14"/>
          <p:cNvSpPr/>
          <p:nvPr/>
        </p:nvSpPr>
        <p:spPr>
          <a:xfrm>
            <a:off x="251993" y="6216002"/>
            <a:ext cx="5418455" cy="624205"/>
          </a:xfrm>
          <a:custGeom>
            <a:avLst/>
            <a:gdLst/>
            <a:ahLst/>
            <a:cxnLst/>
            <a:rect l="l" t="t" r="r" b="b"/>
            <a:pathLst>
              <a:path w="5418455" h="624204">
                <a:moveTo>
                  <a:pt x="0" y="624001"/>
                </a:moveTo>
                <a:lnTo>
                  <a:pt x="5418010" y="624001"/>
                </a:lnTo>
                <a:lnTo>
                  <a:pt x="5418010" y="0"/>
                </a:lnTo>
                <a:lnTo>
                  <a:pt x="0" y="0"/>
                </a:lnTo>
                <a:lnTo>
                  <a:pt x="0" y="624001"/>
                </a:lnTo>
                <a:close/>
              </a:path>
            </a:pathLst>
          </a:custGeom>
          <a:solidFill>
            <a:srgbClr val="FFCC00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2" name="Imagem 1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805795" y="1301762"/>
            <a:ext cx="7675261" cy="2407570"/>
          </a:xfrm>
          <a:prstGeom prst="rect">
            <a:avLst/>
          </a:prstGeom>
        </p:spPr>
      </p:pic>
      <p:pic>
        <p:nvPicPr>
          <p:cNvPr id="3" name="Imagem 2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784460" y="3757055"/>
            <a:ext cx="7743825" cy="21802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1281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bject 8"/>
          <p:cNvSpPr/>
          <p:nvPr/>
        </p:nvSpPr>
        <p:spPr>
          <a:xfrm>
            <a:off x="8074596" y="6187015"/>
            <a:ext cx="702906" cy="331141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624001" y="12"/>
            <a:ext cx="6912609" cy="12065"/>
          </a:xfrm>
          <a:custGeom>
            <a:avLst/>
            <a:gdLst/>
            <a:ahLst/>
            <a:cxnLst/>
            <a:rect l="l" t="t" r="r" b="b"/>
            <a:pathLst>
              <a:path w="6912609" h="12065">
                <a:moveTo>
                  <a:pt x="0" y="12001"/>
                </a:moveTo>
                <a:lnTo>
                  <a:pt x="6912000" y="12001"/>
                </a:lnTo>
                <a:lnTo>
                  <a:pt x="6912000" y="0"/>
                </a:lnTo>
                <a:lnTo>
                  <a:pt x="0" y="0"/>
                </a:lnTo>
                <a:lnTo>
                  <a:pt x="0" y="12001"/>
                </a:lnTo>
                <a:close/>
              </a:path>
            </a:pathLst>
          </a:custGeom>
          <a:solidFill>
            <a:srgbClr val="FFFDE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5516994" y="5985014"/>
            <a:ext cx="3627120" cy="231140"/>
          </a:xfrm>
          <a:custGeom>
            <a:avLst/>
            <a:gdLst/>
            <a:ahLst/>
            <a:cxnLst/>
            <a:rect l="l" t="t" r="r" b="b"/>
            <a:pathLst>
              <a:path w="3627120" h="231139">
                <a:moveTo>
                  <a:pt x="0" y="230987"/>
                </a:moveTo>
                <a:lnTo>
                  <a:pt x="3627005" y="230987"/>
                </a:lnTo>
                <a:lnTo>
                  <a:pt x="3627005" y="0"/>
                </a:lnTo>
                <a:lnTo>
                  <a:pt x="0" y="0"/>
                </a:lnTo>
                <a:lnTo>
                  <a:pt x="0" y="230987"/>
                </a:lnTo>
                <a:close/>
              </a:path>
            </a:pathLst>
          </a:custGeom>
          <a:solidFill>
            <a:srgbClr val="F7A6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5670003" y="6081344"/>
            <a:ext cx="3474085" cy="758825"/>
          </a:xfrm>
          <a:custGeom>
            <a:avLst/>
            <a:gdLst/>
            <a:ahLst/>
            <a:cxnLst/>
            <a:rect l="l" t="t" r="r" b="b"/>
            <a:pathLst>
              <a:path w="3474084" h="758825">
                <a:moveTo>
                  <a:pt x="0" y="758659"/>
                </a:moveTo>
                <a:lnTo>
                  <a:pt x="3473996" y="758659"/>
                </a:lnTo>
                <a:lnTo>
                  <a:pt x="3473996" y="0"/>
                </a:lnTo>
                <a:lnTo>
                  <a:pt x="0" y="0"/>
                </a:lnTo>
                <a:lnTo>
                  <a:pt x="0" y="758659"/>
                </a:lnTo>
                <a:close/>
              </a:path>
            </a:pathLst>
          </a:custGeom>
          <a:solidFill>
            <a:srgbClr val="FFFDE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8079396" y="6281516"/>
            <a:ext cx="702906" cy="33113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0" y="5832005"/>
            <a:ext cx="252095" cy="1008380"/>
          </a:xfrm>
          <a:custGeom>
            <a:avLst/>
            <a:gdLst/>
            <a:ahLst/>
            <a:cxnLst/>
            <a:rect l="l" t="t" r="r" b="b"/>
            <a:pathLst>
              <a:path w="252095" h="1008379">
                <a:moveTo>
                  <a:pt x="0" y="1007999"/>
                </a:moveTo>
                <a:lnTo>
                  <a:pt x="251993" y="1007999"/>
                </a:lnTo>
                <a:lnTo>
                  <a:pt x="251993" y="0"/>
                </a:lnTo>
                <a:lnTo>
                  <a:pt x="0" y="0"/>
                </a:lnTo>
                <a:lnTo>
                  <a:pt x="0" y="1007999"/>
                </a:lnTo>
                <a:close/>
              </a:path>
            </a:pathLst>
          </a:custGeom>
          <a:solidFill>
            <a:srgbClr val="F7A6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0" y="12014"/>
            <a:ext cx="9144000" cy="1248410"/>
          </a:xfrm>
          <a:custGeom>
            <a:avLst/>
            <a:gdLst/>
            <a:ahLst/>
            <a:cxnLst/>
            <a:rect l="l" t="t" r="r" b="b"/>
            <a:pathLst>
              <a:path w="9144000" h="1248410">
                <a:moveTo>
                  <a:pt x="0" y="1247990"/>
                </a:moveTo>
                <a:lnTo>
                  <a:pt x="9144000" y="1247990"/>
                </a:lnTo>
                <a:lnTo>
                  <a:pt x="9144000" y="0"/>
                </a:lnTo>
                <a:lnTo>
                  <a:pt x="0" y="0"/>
                </a:lnTo>
                <a:lnTo>
                  <a:pt x="0" y="1247990"/>
                </a:lnTo>
                <a:close/>
              </a:path>
            </a:pathLst>
          </a:custGeom>
          <a:solidFill>
            <a:srgbClr val="FFCC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0" y="0"/>
            <a:ext cx="624205" cy="464820"/>
          </a:xfrm>
          <a:custGeom>
            <a:avLst/>
            <a:gdLst/>
            <a:ahLst/>
            <a:cxnLst/>
            <a:rect l="l" t="t" r="r" b="b"/>
            <a:pathLst>
              <a:path w="624205" h="464820">
                <a:moveTo>
                  <a:pt x="0" y="464756"/>
                </a:moveTo>
                <a:lnTo>
                  <a:pt x="624001" y="464756"/>
                </a:lnTo>
                <a:lnTo>
                  <a:pt x="624001" y="0"/>
                </a:lnTo>
                <a:lnTo>
                  <a:pt x="0" y="0"/>
                </a:lnTo>
                <a:lnTo>
                  <a:pt x="0" y="464756"/>
                </a:lnTo>
                <a:close/>
              </a:path>
            </a:pathLst>
          </a:custGeom>
          <a:solidFill>
            <a:srgbClr val="76AE6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28"/>
          <p:cNvSpPr/>
          <p:nvPr/>
        </p:nvSpPr>
        <p:spPr>
          <a:xfrm>
            <a:off x="7536002" y="12"/>
            <a:ext cx="1608455" cy="396240"/>
          </a:xfrm>
          <a:custGeom>
            <a:avLst/>
            <a:gdLst/>
            <a:ahLst/>
            <a:cxnLst/>
            <a:rect l="l" t="t" r="r" b="b"/>
            <a:pathLst>
              <a:path w="1608454" h="396240">
                <a:moveTo>
                  <a:pt x="0" y="395986"/>
                </a:moveTo>
                <a:lnTo>
                  <a:pt x="1607997" y="395986"/>
                </a:lnTo>
                <a:lnTo>
                  <a:pt x="1607997" y="0"/>
                </a:lnTo>
                <a:lnTo>
                  <a:pt x="0" y="0"/>
                </a:lnTo>
                <a:lnTo>
                  <a:pt x="0" y="395986"/>
                </a:lnTo>
                <a:close/>
              </a:path>
            </a:pathLst>
          </a:custGeom>
          <a:solidFill>
            <a:srgbClr val="F7A6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1" name="object 30">
            <a:extLst>
              <a:ext uri="{FF2B5EF4-FFF2-40B4-BE49-F238E27FC236}">
                <a16:creationId xmlns:a16="http://schemas.microsoft.com/office/drawing/2014/main" id="{9434FE90-3551-DA4E-AEB2-FB61F32D3CD3}"/>
              </a:ext>
            </a:extLst>
          </p:cNvPr>
          <p:cNvSpPr/>
          <p:nvPr/>
        </p:nvSpPr>
        <p:spPr>
          <a:xfrm>
            <a:off x="510577" y="279911"/>
            <a:ext cx="5059794" cy="981418"/>
          </a:xfrm>
          <a:custGeom>
            <a:avLst/>
            <a:gdLst/>
            <a:ahLst/>
            <a:cxnLst/>
            <a:rect l="l" t="t" r="r" b="b"/>
            <a:pathLst>
              <a:path w="7391400" h="981075">
                <a:moveTo>
                  <a:pt x="0" y="980998"/>
                </a:moveTo>
                <a:lnTo>
                  <a:pt x="7390803" y="980998"/>
                </a:lnTo>
                <a:lnTo>
                  <a:pt x="7390803" y="0"/>
                </a:lnTo>
                <a:lnTo>
                  <a:pt x="0" y="0"/>
                </a:lnTo>
                <a:lnTo>
                  <a:pt x="0" y="980998"/>
                </a:lnTo>
                <a:close/>
              </a:path>
            </a:pathLst>
          </a:custGeom>
          <a:solidFill>
            <a:srgbClr val="006C6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Retângulo 11">
            <a:extLst>
              <a:ext uri="{FF2B5EF4-FFF2-40B4-BE49-F238E27FC236}">
                <a16:creationId xmlns:a16="http://schemas.microsoft.com/office/drawing/2014/main" id="{B14D1784-783B-574D-AC72-CE2A2DB99130}"/>
              </a:ext>
            </a:extLst>
          </p:cNvPr>
          <p:cNvSpPr/>
          <p:nvPr/>
        </p:nvSpPr>
        <p:spPr>
          <a:xfrm>
            <a:off x="498951" y="335010"/>
            <a:ext cx="5018043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2100" b="1" dirty="0" smtClean="0">
                <a:solidFill>
                  <a:schemeClr val="bg1"/>
                </a:solidFill>
                <a:latin typeface="Raleway"/>
              </a:rPr>
              <a:t>Contratação temporária de servidores aposentados e de militares </a:t>
            </a:r>
            <a:r>
              <a:rPr lang="pt-BR" sz="2100" b="1" dirty="0" smtClean="0">
                <a:solidFill>
                  <a:schemeClr val="bg1"/>
                </a:solidFill>
                <a:latin typeface="Raleway"/>
              </a:rPr>
              <a:t>inativos</a:t>
            </a:r>
            <a:endParaRPr lang="pt-BR" sz="2100" b="1" dirty="0"/>
          </a:p>
        </p:txBody>
      </p:sp>
      <p:grpSp>
        <p:nvGrpSpPr>
          <p:cNvPr id="17" name="Agrupar 16"/>
          <p:cNvGrpSpPr/>
          <p:nvPr/>
        </p:nvGrpSpPr>
        <p:grpSpPr>
          <a:xfrm>
            <a:off x="5516994" y="5985013"/>
            <a:ext cx="3627120" cy="855156"/>
            <a:chOff x="5516994" y="5985013"/>
            <a:chExt cx="3627120" cy="855156"/>
          </a:xfrm>
        </p:grpSpPr>
        <p:sp>
          <p:nvSpPr>
            <p:cNvPr id="18" name="object 7"/>
            <p:cNvSpPr/>
            <p:nvPr/>
          </p:nvSpPr>
          <p:spPr>
            <a:xfrm>
              <a:off x="8074596" y="6187015"/>
              <a:ext cx="702906" cy="331141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" name="object 13">
              <a:extLst>
                <a:ext uri="{FF2B5EF4-FFF2-40B4-BE49-F238E27FC236}">
                  <a16:creationId xmlns:a16="http://schemas.microsoft.com/office/drawing/2014/main" id="{94BD26A5-C923-714B-B069-527B4F627B78}"/>
                </a:ext>
              </a:extLst>
            </p:cNvPr>
            <p:cNvSpPr/>
            <p:nvPr/>
          </p:nvSpPr>
          <p:spPr>
            <a:xfrm>
              <a:off x="5516994" y="5985013"/>
              <a:ext cx="3627120" cy="855015"/>
            </a:xfrm>
            <a:custGeom>
              <a:avLst/>
              <a:gdLst/>
              <a:ahLst/>
              <a:cxnLst/>
              <a:rect l="l" t="t" r="r" b="b"/>
              <a:pathLst>
                <a:path w="3627120" h="231139">
                  <a:moveTo>
                    <a:pt x="0" y="230987"/>
                  </a:moveTo>
                  <a:lnTo>
                    <a:pt x="3627005" y="230987"/>
                  </a:lnTo>
                  <a:lnTo>
                    <a:pt x="3627005" y="0"/>
                  </a:lnTo>
                  <a:lnTo>
                    <a:pt x="0" y="0"/>
                  </a:lnTo>
                  <a:lnTo>
                    <a:pt x="0" y="230987"/>
                  </a:lnTo>
                  <a:close/>
                </a:path>
              </a:pathLst>
            </a:custGeom>
            <a:solidFill>
              <a:srgbClr val="F7A6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" name="object 15">
              <a:extLst>
                <a:ext uri="{FF2B5EF4-FFF2-40B4-BE49-F238E27FC236}">
                  <a16:creationId xmlns:a16="http://schemas.microsoft.com/office/drawing/2014/main" id="{39172E40-C72D-A642-91A2-046ED5D2642B}"/>
                </a:ext>
              </a:extLst>
            </p:cNvPr>
            <p:cNvSpPr/>
            <p:nvPr/>
          </p:nvSpPr>
          <p:spPr>
            <a:xfrm>
              <a:off x="5670003" y="6081344"/>
              <a:ext cx="3474085" cy="758825"/>
            </a:xfrm>
            <a:custGeom>
              <a:avLst/>
              <a:gdLst/>
              <a:ahLst/>
              <a:cxnLst/>
              <a:rect l="l" t="t" r="r" b="b"/>
              <a:pathLst>
                <a:path w="3474084" h="758825">
                  <a:moveTo>
                    <a:pt x="0" y="758659"/>
                  </a:moveTo>
                  <a:lnTo>
                    <a:pt x="3473996" y="758659"/>
                  </a:lnTo>
                  <a:lnTo>
                    <a:pt x="3473996" y="0"/>
                  </a:lnTo>
                  <a:lnTo>
                    <a:pt x="0" y="0"/>
                  </a:lnTo>
                  <a:lnTo>
                    <a:pt x="0" y="758659"/>
                  </a:lnTo>
                  <a:close/>
                </a:path>
              </a:pathLst>
            </a:custGeom>
            <a:solidFill>
              <a:srgbClr val="FFFDE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" name="object 3">
              <a:extLst>
                <a:ext uri="{FF2B5EF4-FFF2-40B4-BE49-F238E27FC236}">
                  <a16:creationId xmlns:a16="http://schemas.microsoft.com/office/drawing/2014/main" id="{3108EE41-8CD9-0E44-8433-BD33E3A7C79D}"/>
                </a:ext>
              </a:extLst>
            </p:cNvPr>
            <p:cNvSpPr/>
            <p:nvPr/>
          </p:nvSpPr>
          <p:spPr>
            <a:xfrm>
              <a:off x="7604759" y="6290792"/>
              <a:ext cx="333082" cy="201701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" name="object 4">
              <a:extLst>
                <a:ext uri="{FF2B5EF4-FFF2-40B4-BE49-F238E27FC236}">
                  <a16:creationId xmlns:a16="http://schemas.microsoft.com/office/drawing/2014/main" id="{C06807C8-980D-9A4A-80C3-F7C68ED6903B}"/>
                </a:ext>
              </a:extLst>
            </p:cNvPr>
            <p:cNvSpPr/>
            <p:nvPr/>
          </p:nvSpPr>
          <p:spPr>
            <a:xfrm>
              <a:off x="7639925" y="6332639"/>
              <a:ext cx="254038" cy="134353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" name="object 5">
              <a:extLst>
                <a:ext uri="{FF2B5EF4-FFF2-40B4-BE49-F238E27FC236}">
                  <a16:creationId xmlns:a16="http://schemas.microsoft.com/office/drawing/2014/main" id="{69D1C18A-6E71-D841-B0B3-AE8619AE4752}"/>
                </a:ext>
              </a:extLst>
            </p:cNvPr>
            <p:cNvSpPr/>
            <p:nvPr/>
          </p:nvSpPr>
          <p:spPr>
            <a:xfrm>
              <a:off x="7600442" y="6353923"/>
              <a:ext cx="433070" cy="164465"/>
            </a:xfrm>
            <a:custGeom>
              <a:avLst/>
              <a:gdLst/>
              <a:ahLst/>
              <a:cxnLst/>
              <a:rect l="l" t="t" r="r" b="b"/>
              <a:pathLst>
                <a:path w="433070" h="164465">
                  <a:moveTo>
                    <a:pt x="396065" y="0"/>
                  </a:moveTo>
                  <a:lnTo>
                    <a:pt x="326320" y="5599"/>
                  </a:lnTo>
                  <a:lnTo>
                    <a:pt x="226410" y="26749"/>
                  </a:lnTo>
                  <a:lnTo>
                    <a:pt x="166897" y="47078"/>
                  </a:lnTo>
                  <a:lnTo>
                    <a:pt x="115533" y="69664"/>
                  </a:lnTo>
                  <a:lnTo>
                    <a:pt x="72879" y="92374"/>
                  </a:lnTo>
                  <a:lnTo>
                    <a:pt x="39496" y="113072"/>
                  </a:lnTo>
                  <a:lnTo>
                    <a:pt x="2556" y="140045"/>
                  </a:lnTo>
                  <a:lnTo>
                    <a:pt x="0" y="142193"/>
                  </a:lnTo>
                  <a:lnTo>
                    <a:pt x="0" y="163961"/>
                  </a:lnTo>
                  <a:lnTo>
                    <a:pt x="7714" y="157617"/>
                  </a:lnTo>
                  <a:lnTo>
                    <a:pt x="14185" y="152879"/>
                  </a:lnTo>
                  <a:lnTo>
                    <a:pt x="66688" y="122836"/>
                  </a:lnTo>
                  <a:lnTo>
                    <a:pt x="104129" y="105638"/>
                  </a:lnTo>
                  <a:lnTo>
                    <a:pt x="149640" y="88693"/>
                  </a:lnTo>
                  <a:lnTo>
                    <a:pt x="203104" y="73512"/>
                  </a:lnTo>
                  <a:lnTo>
                    <a:pt x="264402" y="61606"/>
                  </a:lnTo>
                  <a:lnTo>
                    <a:pt x="333413" y="54487"/>
                  </a:lnTo>
                  <a:lnTo>
                    <a:pt x="381615" y="53131"/>
                  </a:lnTo>
                  <a:lnTo>
                    <a:pt x="432904" y="53131"/>
                  </a:lnTo>
                  <a:lnTo>
                    <a:pt x="432904" y="17"/>
                  </a:lnTo>
                  <a:lnTo>
                    <a:pt x="396065" y="0"/>
                  </a:lnTo>
                  <a:close/>
                </a:path>
                <a:path w="433070" h="164465">
                  <a:moveTo>
                    <a:pt x="432904" y="53131"/>
                  </a:moveTo>
                  <a:lnTo>
                    <a:pt x="381615" y="53131"/>
                  </a:lnTo>
                  <a:lnTo>
                    <a:pt x="406875" y="53551"/>
                  </a:lnTo>
                  <a:lnTo>
                    <a:pt x="432904" y="54766"/>
                  </a:lnTo>
                  <a:lnTo>
                    <a:pt x="432904" y="53131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" name="object 6">
              <a:extLst>
                <a:ext uri="{FF2B5EF4-FFF2-40B4-BE49-F238E27FC236}">
                  <a16:creationId xmlns:a16="http://schemas.microsoft.com/office/drawing/2014/main" id="{9B225C2B-D8D1-9549-B61A-986F5D632562}"/>
                </a:ext>
              </a:extLst>
            </p:cNvPr>
            <p:cNvSpPr/>
            <p:nvPr/>
          </p:nvSpPr>
          <p:spPr>
            <a:xfrm>
              <a:off x="7600454" y="6407086"/>
              <a:ext cx="432879" cy="110794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" name="object 3">
              <a:extLst>
                <a:ext uri="{FF2B5EF4-FFF2-40B4-BE49-F238E27FC236}">
                  <a16:creationId xmlns:a16="http://schemas.microsoft.com/office/drawing/2014/main" id="{E701E6A7-E487-DE48-B93D-AA3B810C2209}"/>
                </a:ext>
              </a:extLst>
            </p:cNvPr>
            <p:cNvSpPr/>
            <p:nvPr/>
          </p:nvSpPr>
          <p:spPr>
            <a:xfrm>
              <a:off x="7604785" y="6482664"/>
              <a:ext cx="12763" cy="9829"/>
            </a:xfrm>
            <a:prstGeom prst="rect">
              <a:avLst/>
            </a:prstGeom>
            <a:blipFill>
              <a:blip r:embed="rId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" name="object 4">
              <a:extLst>
                <a:ext uri="{FF2B5EF4-FFF2-40B4-BE49-F238E27FC236}">
                  <a16:creationId xmlns:a16="http://schemas.microsoft.com/office/drawing/2014/main" id="{FF1BFC07-9DA7-2B49-AE54-DB96DC109AF6}"/>
                </a:ext>
              </a:extLst>
            </p:cNvPr>
            <p:cNvSpPr/>
            <p:nvPr/>
          </p:nvSpPr>
          <p:spPr>
            <a:xfrm>
              <a:off x="7604759" y="6290792"/>
              <a:ext cx="333082" cy="201701"/>
            </a:xfrm>
            <a:prstGeom prst="rect">
              <a:avLst/>
            </a:prstGeom>
            <a:blipFill>
              <a:blip r:embed="rId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" name="object 5">
              <a:extLst>
                <a:ext uri="{FF2B5EF4-FFF2-40B4-BE49-F238E27FC236}">
                  <a16:creationId xmlns:a16="http://schemas.microsoft.com/office/drawing/2014/main" id="{C6AC9697-0841-1A49-9EDE-EB3FC72B34DA}"/>
                </a:ext>
              </a:extLst>
            </p:cNvPr>
            <p:cNvSpPr/>
            <p:nvPr/>
          </p:nvSpPr>
          <p:spPr>
            <a:xfrm>
              <a:off x="7639925" y="6332639"/>
              <a:ext cx="254038" cy="134353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4" name="object 6">
              <a:extLst>
                <a:ext uri="{FF2B5EF4-FFF2-40B4-BE49-F238E27FC236}">
                  <a16:creationId xmlns:a16="http://schemas.microsoft.com/office/drawing/2014/main" id="{05EABDDA-4BD9-234A-BC98-C20AC3235201}"/>
                </a:ext>
              </a:extLst>
            </p:cNvPr>
            <p:cNvSpPr/>
            <p:nvPr/>
          </p:nvSpPr>
          <p:spPr>
            <a:xfrm>
              <a:off x="7600442" y="6353923"/>
              <a:ext cx="433070" cy="164465"/>
            </a:xfrm>
            <a:custGeom>
              <a:avLst/>
              <a:gdLst/>
              <a:ahLst/>
              <a:cxnLst/>
              <a:rect l="l" t="t" r="r" b="b"/>
              <a:pathLst>
                <a:path w="433070" h="164465">
                  <a:moveTo>
                    <a:pt x="396065" y="0"/>
                  </a:moveTo>
                  <a:lnTo>
                    <a:pt x="326320" y="5599"/>
                  </a:lnTo>
                  <a:lnTo>
                    <a:pt x="226410" y="26749"/>
                  </a:lnTo>
                  <a:lnTo>
                    <a:pt x="166897" y="47078"/>
                  </a:lnTo>
                  <a:lnTo>
                    <a:pt x="115533" y="69664"/>
                  </a:lnTo>
                  <a:lnTo>
                    <a:pt x="72879" y="92374"/>
                  </a:lnTo>
                  <a:lnTo>
                    <a:pt x="39496" y="113072"/>
                  </a:lnTo>
                  <a:lnTo>
                    <a:pt x="2556" y="140045"/>
                  </a:lnTo>
                  <a:lnTo>
                    <a:pt x="0" y="142193"/>
                  </a:lnTo>
                  <a:lnTo>
                    <a:pt x="0" y="163961"/>
                  </a:lnTo>
                  <a:lnTo>
                    <a:pt x="7714" y="157617"/>
                  </a:lnTo>
                  <a:lnTo>
                    <a:pt x="14185" y="152879"/>
                  </a:lnTo>
                  <a:lnTo>
                    <a:pt x="66688" y="122836"/>
                  </a:lnTo>
                  <a:lnTo>
                    <a:pt x="104129" y="105638"/>
                  </a:lnTo>
                  <a:lnTo>
                    <a:pt x="149640" y="88693"/>
                  </a:lnTo>
                  <a:lnTo>
                    <a:pt x="203104" y="73512"/>
                  </a:lnTo>
                  <a:lnTo>
                    <a:pt x="264402" y="61606"/>
                  </a:lnTo>
                  <a:lnTo>
                    <a:pt x="333413" y="54487"/>
                  </a:lnTo>
                  <a:lnTo>
                    <a:pt x="381615" y="53131"/>
                  </a:lnTo>
                  <a:lnTo>
                    <a:pt x="432904" y="53131"/>
                  </a:lnTo>
                  <a:lnTo>
                    <a:pt x="432904" y="17"/>
                  </a:lnTo>
                  <a:lnTo>
                    <a:pt x="396065" y="0"/>
                  </a:lnTo>
                  <a:close/>
                </a:path>
                <a:path w="433070" h="164465">
                  <a:moveTo>
                    <a:pt x="432904" y="53131"/>
                  </a:moveTo>
                  <a:lnTo>
                    <a:pt x="381615" y="53131"/>
                  </a:lnTo>
                  <a:lnTo>
                    <a:pt x="406875" y="53551"/>
                  </a:lnTo>
                  <a:lnTo>
                    <a:pt x="432904" y="54766"/>
                  </a:lnTo>
                  <a:lnTo>
                    <a:pt x="432904" y="53131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5" name="object 7">
              <a:extLst>
                <a:ext uri="{FF2B5EF4-FFF2-40B4-BE49-F238E27FC236}">
                  <a16:creationId xmlns:a16="http://schemas.microsoft.com/office/drawing/2014/main" id="{572D0A41-2A58-7045-8817-61971F54837F}"/>
                </a:ext>
              </a:extLst>
            </p:cNvPr>
            <p:cNvSpPr/>
            <p:nvPr/>
          </p:nvSpPr>
          <p:spPr>
            <a:xfrm>
              <a:off x="7600454" y="6407086"/>
              <a:ext cx="432879" cy="110794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6" name="object 16">
              <a:extLst>
                <a:ext uri="{FF2B5EF4-FFF2-40B4-BE49-F238E27FC236}">
                  <a16:creationId xmlns:a16="http://schemas.microsoft.com/office/drawing/2014/main" id="{3DA62FB8-FBBE-6A40-AF62-8EF369944C11}"/>
                </a:ext>
              </a:extLst>
            </p:cNvPr>
            <p:cNvSpPr/>
            <p:nvPr/>
          </p:nvSpPr>
          <p:spPr>
            <a:xfrm>
              <a:off x="7605242" y="6305943"/>
              <a:ext cx="433070" cy="306705"/>
            </a:xfrm>
            <a:custGeom>
              <a:avLst/>
              <a:gdLst/>
              <a:ahLst/>
              <a:cxnLst/>
              <a:rect l="l" t="t" r="r" b="b"/>
              <a:pathLst>
                <a:path w="433070" h="306704">
                  <a:moveTo>
                    <a:pt x="0" y="306400"/>
                  </a:moveTo>
                  <a:lnTo>
                    <a:pt x="432892" y="306400"/>
                  </a:lnTo>
                  <a:lnTo>
                    <a:pt x="432892" y="0"/>
                  </a:lnTo>
                  <a:lnTo>
                    <a:pt x="0" y="0"/>
                  </a:lnTo>
                  <a:lnTo>
                    <a:pt x="0" y="30640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7" name="object 17">
              <a:extLst>
                <a:ext uri="{FF2B5EF4-FFF2-40B4-BE49-F238E27FC236}">
                  <a16:creationId xmlns:a16="http://schemas.microsoft.com/office/drawing/2014/main" id="{6E637AA7-0957-E848-BC85-C247E71FE3C9}"/>
                </a:ext>
              </a:extLst>
            </p:cNvPr>
            <p:cNvSpPr/>
            <p:nvPr/>
          </p:nvSpPr>
          <p:spPr>
            <a:xfrm>
              <a:off x="7605229" y="6305893"/>
              <a:ext cx="432904" cy="284708"/>
            </a:xfrm>
            <a:prstGeom prst="rect">
              <a:avLst/>
            </a:prstGeom>
            <a:blipFill>
              <a:blip r:embed="rId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8" name="object 18">
              <a:extLst>
                <a:ext uri="{FF2B5EF4-FFF2-40B4-BE49-F238E27FC236}">
                  <a16:creationId xmlns:a16="http://schemas.microsoft.com/office/drawing/2014/main" id="{F61BC634-FD78-5046-A0E0-B1DB33882B87}"/>
                </a:ext>
              </a:extLst>
            </p:cNvPr>
            <p:cNvSpPr/>
            <p:nvPr/>
          </p:nvSpPr>
          <p:spPr>
            <a:xfrm>
              <a:off x="7609585" y="6581317"/>
              <a:ext cx="7150" cy="5676"/>
            </a:xfrm>
            <a:prstGeom prst="rect">
              <a:avLst/>
            </a:prstGeom>
            <a:blipFill>
              <a:blip r:embed="rId1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9" name="object 19">
              <a:extLst>
                <a:ext uri="{FF2B5EF4-FFF2-40B4-BE49-F238E27FC236}">
                  <a16:creationId xmlns:a16="http://schemas.microsoft.com/office/drawing/2014/main" id="{A7152C6C-EC47-8742-8DFD-47C5B356F4A7}"/>
                </a:ext>
              </a:extLst>
            </p:cNvPr>
            <p:cNvSpPr/>
            <p:nvPr/>
          </p:nvSpPr>
          <p:spPr>
            <a:xfrm>
              <a:off x="7609560" y="6385293"/>
              <a:ext cx="333082" cy="201701"/>
            </a:xfrm>
            <a:prstGeom prst="rect">
              <a:avLst/>
            </a:prstGeom>
            <a:blipFill>
              <a:blip r:embed="rId1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0" name="object 20">
              <a:extLst>
                <a:ext uri="{FF2B5EF4-FFF2-40B4-BE49-F238E27FC236}">
                  <a16:creationId xmlns:a16="http://schemas.microsoft.com/office/drawing/2014/main" id="{9744043E-0B05-8446-A2A5-AC50D09F353A}"/>
                </a:ext>
              </a:extLst>
            </p:cNvPr>
            <p:cNvSpPr/>
            <p:nvPr/>
          </p:nvSpPr>
          <p:spPr>
            <a:xfrm>
              <a:off x="7644727" y="6427139"/>
              <a:ext cx="254038" cy="134353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1" name="object 21">
              <a:extLst>
                <a:ext uri="{FF2B5EF4-FFF2-40B4-BE49-F238E27FC236}">
                  <a16:creationId xmlns:a16="http://schemas.microsoft.com/office/drawing/2014/main" id="{E33153F9-BCDF-F441-8317-CE3DEBDEE8A1}"/>
                </a:ext>
              </a:extLst>
            </p:cNvPr>
            <p:cNvSpPr/>
            <p:nvPr/>
          </p:nvSpPr>
          <p:spPr>
            <a:xfrm>
              <a:off x="7605242" y="6448424"/>
              <a:ext cx="433070" cy="164465"/>
            </a:xfrm>
            <a:custGeom>
              <a:avLst/>
              <a:gdLst/>
              <a:ahLst/>
              <a:cxnLst/>
              <a:rect l="l" t="t" r="r" b="b"/>
              <a:pathLst>
                <a:path w="433070" h="164465">
                  <a:moveTo>
                    <a:pt x="396065" y="0"/>
                  </a:moveTo>
                  <a:lnTo>
                    <a:pt x="326320" y="5599"/>
                  </a:lnTo>
                  <a:lnTo>
                    <a:pt x="226410" y="26749"/>
                  </a:lnTo>
                  <a:lnTo>
                    <a:pt x="166897" y="47078"/>
                  </a:lnTo>
                  <a:lnTo>
                    <a:pt x="115533" y="69664"/>
                  </a:lnTo>
                  <a:lnTo>
                    <a:pt x="72879" y="92374"/>
                  </a:lnTo>
                  <a:lnTo>
                    <a:pt x="39496" y="113072"/>
                  </a:lnTo>
                  <a:lnTo>
                    <a:pt x="2556" y="140045"/>
                  </a:lnTo>
                  <a:lnTo>
                    <a:pt x="0" y="142193"/>
                  </a:lnTo>
                  <a:lnTo>
                    <a:pt x="0" y="163961"/>
                  </a:lnTo>
                  <a:lnTo>
                    <a:pt x="7714" y="157617"/>
                  </a:lnTo>
                  <a:lnTo>
                    <a:pt x="14185" y="152879"/>
                  </a:lnTo>
                  <a:lnTo>
                    <a:pt x="66688" y="122836"/>
                  </a:lnTo>
                  <a:lnTo>
                    <a:pt x="104129" y="105638"/>
                  </a:lnTo>
                  <a:lnTo>
                    <a:pt x="149640" y="88693"/>
                  </a:lnTo>
                  <a:lnTo>
                    <a:pt x="203104" y="73512"/>
                  </a:lnTo>
                  <a:lnTo>
                    <a:pt x="264402" y="61606"/>
                  </a:lnTo>
                  <a:lnTo>
                    <a:pt x="333413" y="54487"/>
                  </a:lnTo>
                  <a:lnTo>
                    <a:pt x="381615" y="53131"/>
                  </a:lnTo>
                  <a:lnTo>
                    <a:pt x="432904" y="53131"/>
                  </a:lnTo>
                  <a:lnTo>
                    <a:pt x="432904" y="17"/>
                  </a:lnTo>
                  <a:lnTo>
                    <a:pt x="396065" y="0"/>
                  </a:lnTo>
                  <a:close/>
                </a:path>
                <a:path w="433070" h="164465">
                  <a:moveTo>
                    <a:pt x="432904" y="53131"/>
                  </a:moveTo>
                  <a:lnTo>
                    <a:pt x="381615" y="53131"/>
                  </a:lnTo>
                  <a:lnTo>
                    <a:pt x="406875" y="53551"/>
                  </a:lnTo>
                  <a:lnTo>
                    <a:pt x="432904" y="54766"/>
                  </a:lnTo>
                  <a:lnTo>
                    <a:pt x="432904" y="53131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2" name="object 22">
              <a:extLst>
                <a:ext uri="{FF2B5EF4-FFF2-40B4-BE49-F238E27FC236}">
                  <a16:creationId xmlns:a16="http://schemas.microsoft.com/office/drawing/2014/main" id="{9A75F09A-AA5D-3E49-8E8B-5BB338761EE4}"/>
                </a:ext>
              </a:extLst>
            </p:cNvPr>
            <p:cNvSpPr/>
            <p:nvPr/>
          </p:nvSpPr>
          <p:spPr>
            <a:xfrm>
              <a:off x="7605255" y="6501574"/>
              <a:ext cx="432879" cy="110807"/>
            </a:xfrm>
            <a:prstGeom prst="rect">
              <a:avLst/>
            </a:prstGeom>
            <a:blipFill>
              <a:blip r:embed="rId1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3" name="object 23">
              <a:extLst>
                <a:ext uri="{FF2B5EF4-FFF2-40B4-BE49-F238E27FC236}">
                  <a16:creationId xmlns:a16="http://schemas.microsoft.com/office/drawing/2014/main" id="{0A56E375-43B7-9344-A956-92F72D939FF5}"/>
                </a:ext>
              </a:extLst>
            </p:cNvPr>
            <p:cNvSpPr/>
            <p:nvPr/>
          </p:nvSpPr>
          <p:spPr>
            <a:xfrm>
              <a:off x="8079396" y="6281516"/>
              <a:ext cx="702906" cy="331139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4" name="object 24">
              <a:extLst>
                <a:ext uri="{FF2B5EF4-FFF2-40B4-BE49-F238E27FC236}">
                  <a16:creationId xmlns:a16="http://schemas.microsoft.com/office/drawing/2014/main" id="{2F87A6DB-0167-904C-878F-C1DD71C43EF2}"/>
                </a:ext>
              </a:extLst>
            </p:cNvPr>
            <p:cNvSpPr/>
            <p:nvPr/>
          </p:nvSpPr>
          <p:spPr>
            <a:xfrm>
              <a:off x="6029998" y="6453775"/>
              <a:ext cx="1447914" cy="157289"/>
            </a:xfrm>
            <a:prstGeom prst="rect">
              <a:avLst/>
            </a:prstGeom>
            <a:blipFill>
              <a:blip r:embed="rId1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4" name="object 14"/>
          <p:cNvSpPr/>
          <p:nvPr/>
        </p:nvSpPr>
        <p:spPr>
          <a:xfrm>
            <a:off x="251993" y="6216002"/>
            <a:ext cx="5418455" cy="624205"/>
          </a:xfrm>
          <a:custGeom>
            <a:avLst/>
            <a:gdLst/>
            <a:ahLst/>
            <a:cxnLst/>
            <a:rect l="l" t="t" r="r" b="b"/>
            <a:pathLst>
              <a:path w="5418455" h="624204">
                <a:moveTo>
                  <a:pt x="0" y="624001"/>
                </a:moveTo>
                <a:lnTo>
                  <a:pt x="5418010" y="624001"/>
                </a:lnTo>
                <a:lnTo>
                  <a:pt x="5418010" y="0"/>
                </a:lnTo>
                <a:lnTo>
                  <a:pt x="0" y="0"/>
                </a:lnTo>
                <a:lnTo>
                  <a:pt x="0" y="624001"/>
                </a:lnTo>
                <a:close/>
              </a:path>
            </a:pathLst>
          </a:custGeom>
          <a:solidFill>
            <a:srgbClr val="FFCC00"/>
          </a:solidFill>
        </p:spPr>
        <p:txBody>
          <a:bodyPr wrap="square" lIns="0" tIns="0" rIns="0" bIns="0" rtlCol="0"/>
          <a:lstStyle/>
          <a:p>
            <a:endParaRPr/>
          </a:p>
        </p:txBody>
      </p:sp>
      <p:graphicFrame>
        <p:nvGraphicFramePr>
          <p:cNvPr id="6" name="Tabela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10489248"/>
              </p:ext>
            </p:extLst>
          </p:nvPr>
        </p:nvGraphicFramePr>
        <p:xfrm>
          <a:off x="126047" y="1507298"/>
          <a:ext cx="8928000" cy="4058197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95138">
                  <a:extLst>
                    <a:ext uri="{9D8B030D-6E8A-4147-A177-3AD203B41FA5}">
                      <a16:colId xmlns:a16="http://schemas.microsoft.com/office/drawing/2014/main" val="3502238519"/>
                    </a:ext>
                  </a:extLst>
                </a:gridCol>
                <a:gridCol w="895138">
                  <a:extLst>
                    <a:ext uri="{9D8B030D-6E8A-4147-A177-3AD203B41FA5}">
                      <a16:colId xmlns:a16="http://schemas.microsoft.com/office/drawing/2014/main" val="3085731073"/>
                    </a:ext>
                  </a:extLst>
                </a:gridCol>
                <a:gridCol w="895138">
                  <a:extLst>
                    <a:ext uri="{9D8B030D-6E8A-4147-A177-3AD203B41FA5}">
                      <a16:colId xmlns:a16="http://schemas.microsoft.com/office/drawing/2014/main" val="3743535955"/>
                    </a:ext>
                  </a:extLst>
                </a:gridCol>
                <a:gridCol w="891798">
                  <a:extLst>
                    <a:ext uri="{9D8B030D-6E8A-4147-A177-3AD203B41FA5}">
                      <a16:colId xmlns:a16="http://schemas.microsoft.com/office/drawing/2014/main" val="2918830449"/>
                    </a:ext>
                  </a:extLst>
                </a:gridCol>
                <a:gridCol w="891798">
                  <a:extLst>
                    <a:ext uri="{9D8B030D-6E8A-4147-A177-3AD203B41FA5}">
                      <a16:colId xmlns:a16="http://schemas.microsoft.com/office/drawing/2014/main" val="2756139125"/>
                    </a:ext>
                  </a:extLst>
                </a:gridCol>
                <a:gridCol w="891798">
                  <a:extLst>
                    <a:ext uri="{9D8B030D-6E8A-4147-A177-3AD203B41FA5}">
                      <a16:colId xmlns:a16="http://schemas.microsoft.com/office/drawing/2014/main" val="1251973141"/>
                    </a:ext>
                  </a:extLst>
                </a:gridCol>
                <a:gridCol w="891798">
                  <a:extLst>
                    <a:ext uri="{9D8B030D-6E8A-4147-A177-3AD203B41FA5}">
                      <a16:colId xmlns:a16="http://schemas.microsoft.com/office/drawing/2014/main" val="3534270989"/>
                    </a:ext>
                  </a:extLst>
                </a:gridCol>
                <a:gridCol w="891798">
                  <a:extLst>
                    <a:ext uri="{9D8B030D-6E8A-4147-A177-3AD203B41FA5}">
                      <a16:colId xmlns:a16="http://schemas.microsoft.com/office/drawing/2014/main" val="273803148"/>
                    </a:ext>
                  </a:extLst>
                </a:gridCol>
                <a:gridCol w="891798">
                  <a:extLst>
                    <a:ext uri="{9D8B030D-6E8A-4147-A177-3AD203B41FA5}">
                      <a16:colId xmlns:a16="http://schemas.microsoft.com/office/drawing/2014/main" val="2193498232"/>
                    </a:ext>
                  </a:extLst>
                </a:gridCol>
                <a:gridCol w="891798">
                  <a:extLst>
                    <a:ext uri="{9D8B030D-6E8A-4147-A177-3AD203B41FA5}">
                      <a16:colId xmlns:a16="http://schemas.microsoft.com/office/drawing/2014/main" val="2246516552"/>
                    </a:ext>
                  </a:extLst>
                </a:gridCol>
              </a:tblGrid>
              <a:tr h="312169">
                <a:tc>
                  <a:txBody>
                    <a:bodyPr/>
                    <a:lstStyle/>
                    <a:p>
                      <a:pPr algn="ctr" fontAlgn="b"/>
                      <a:endParaRPr lang="pt-BR" sz="12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8509" marR="8509" marT="8509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12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8509" marR="8509" marT="8509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12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8509" marR="8509" marT="8509" marB="0" anchor="b">
                    <a:solidFill>
                      <a:schemeClr val="bg1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pt-BR" sz="1400" b="1" u="none" strike="noStrike" dirty="0">
                          <a:effectLst/>
                          <a:latin typeface="+mj-lt"/>
                        </a:rPr>
                        <a:t>HABILITADOS</a:t>
                      </a:r>
                      <a:endParaRPr lang="pt-BR" sz="14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8509" marR="8509" marT="8509" marB="0" anchor="b"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pt-BR" sz="1400" b="1" u="none" strike="noStrike" dirty="0">
                          <a:effectLst/>
                          <a:latin typeface="+mj-lt"/>
                        </a:rPr>
                        <a:t>DISTRIBUIÇÃO HABILITADOS COM VAGAS</a:t>
                      </a:r>
                      <a:endParaRPr lang="pt-BR" sz="14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8509" marR="8509" marT="8509" marB="0" anchor="b"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30758366"/>
                  </a:ext>
                </a:extLst>
              </a:tr>
              <a:tr h="312169">
                <a:tc>
                  <a:txBody>
                    <a:bodyPr/>
                    <a:lstStyle/>
                    <a:p>
                      <a:pPr algn="ctr" fontAlgn="b"/>
                      <a:r>
                        <a:rPr lang="pt-BR" sz="1200" b="1" u="none" strike="noStrike" dirty="0">
                          <a:effectLst/>
                          <a:latin typeface="+mj-lt"/>
                        </a:rPr>
                        <a:t>GRUPO</a:t>
                      </a:r>
                      <a:endParaRPr lang="pt-BR" sz="12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8509" marR="8509" marT="850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200" b="1" u="none" strike="noStrike">
                          <a:effectLst/>
                          <a:latin typeface="+mj-lt"/>
                        </a:rPr>
                        <a:t>INSCRITOS</a:t>
                      </a:r>
                      <a:endParaRPr lang="pt-BR" sz="1200" b="1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8509" marR="8509" marT="850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50" b="1" u="none" strike="noStrike" dirty="0">
                          <a:effectLst/>
                          <a:latin typeface="+mj-lt"/>
                        </a:rPr>
                        <a:t>INABILITADOS</a:t>
                      </a:r>
                      <a:endParaRPr lang="pt-BR" sz="115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8509" marR="8509" marT="8509" marB="720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200" b="1" u="none" strike="noStrike" dirty="0">
                          <a:effectLst/>
                          <a:latin typeface="+mj-lt"/>
                        </a:rPr>
                        <a:t>TOTAL</a:t>
                      </a:r>
                      <a:endParaRPr lang="pt-BR" sz="12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8509" marR="8509" marT="850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200" b="1" u="none" strike="noStrike" dirty="0">
                          <a:effectLst/>
                          <a:latin typeface="+mj-lt"/>
                        </a:rPr>
                        <a:t>EXCEDENTES</a:t>
                      </a:r>
                      <a:endParaRPr lang="pt-BR" sz="12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8509" marR="8509" marT="850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200" b="1" u="none" strike="noStrike" dirty="0">
                          <a:effectLst/>
                          <a:latin typeface="+mj-lt"/>
                        </a:rPr>
                        <a:t>COM VAGAS</a:t>
                      </a:r>
                      <a:endParaRPr lang="pt-BR" sz="12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8509" marR="8509" marT="850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200" b="1" u="none" strike="noStrike" dirty="0">
                          <a:effectLst/>
                          <a:latin typeface="+mj-lt"/>
                        </a:rPr>
                        <a:t>CIVIS</a:t>
                      </a:r>
                      <a:endParaRPr lang="pt-BR" sz="12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8509" marR="8509" marT="850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200" b="1" u="none" strike="noStrike" dirty="0">
                          <a:effectLst/>
                          <a:latin typeface="+mj-lt"/>
                        </a:rPr>
                        <a:t>%</a:t>
                      </a:r>
                      <a:endParaRPr lang="pt-BR" sz="12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8509" marR="8509" marT="850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200" b="1" u="none" strike="noStrike" dirty="0">
                          <a:effectLst/>
                          <a:latin typeface="+mj-lt"/>
                        </a:rPr>
                        <a:t>MILITARES</a:t>
                      </a:r>
                      <a:endParaRPr lang="pt-BR" sz="12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8509" marR="8509" marT="850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200" b="1" u="none" strike="noStrike" dirty="0">
                          <a:effectLst/>
                          <a:latin typeface="+mj-lt"/>
                        </a:rPr>
                        <a:t>%</a:t>
                      </a:r>
                      <a:endParaRPr lang="pt-BR" sz="12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8509" marR="8509" marT="8509" marB="0" anchor="b"/>
                </a:tc>
                <a:extLst>
                  <a:ext uri="{0D108BD9-81ED-4DB2-BD59-A6C34878D82A}">
                    <a16:rowId xmlns:a16="http://schemas.microsoft.com/office/drawing/2014/main" val="3289743659"/>
                  </a:ext>
                </a:extLst>
              </a:tr>
              <a:tr h="312169">
                <a:tc>
                  <a:txBody>
                    <a:bodyPr/>
                    <a:lstStyle/>
                    <a:p>
                      <a:pPr algn="l" fontAlgn="b"/>
                      <a:r>
                        <a:rPr lang="pt-BR" sz="1200" b="1" u="none" strike="noStrike" dirty="0">
                          <a:effectLst/>
                          <a:latin typeface="+mj-lt"/>
                        </a:rPr>
                        <a:t>E.1 - INSS</a:t>
                      </a:r>
                      <a:endParaRPr lang="pt-BR" sz="12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36000" marR="36000" marT="850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400" u="none" strike="noStrike" dirty="0">
                          <a:effectLst/>
                          <a:latin typeface="+mj-lt"/>
                        </a:rPr>
                        <a:t>2.762</a:t>
                      </a:r>
                      <a:endParaRPr lang="pt-BR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8509" marR="36000" marT="850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400" u="none" strike="noStrike" dirty="0">
                          <a:effectLst/>
                          <a:latin typeface="+mj-lt"/>
                        </a:rPr>
                        <a:t>2.177</a:t>
                      </a:r>
                      <a:endParaRPr lang="pt-BR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8509" marR="36000" marT="850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400" u="none" strike="noStrike" dirty="0">
                          <a:effectLst/>
                          <a:latin typeface="+mj-lt"/>
                        </a:rPr>
                        <a:t>585</a:t>
                      </a:r>
                      <a:endParaRPr lang="pt-BR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8509" marR="36000" marT="850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400" u="none" strike="noStrike" dirty="0">
                          <a:effectLst/>
                          <a:latin typeface="+mj-lt"/>
                        </a:rPr>
                        <a:t>0</a:t>
                      </a:r>
                      <a:endParaRPr lang="pt-BR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8509" marR="36000" marT="850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400" u="none" strike="noStrike">
                          <a:effectLst/>
                          <a:latin typeface="+mj-lt"/>
                        </a:rPr>
                        <a:t>585</a:t>
                      </a:r>
                      <a:endParaRPr lang="pt-BR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8509" marR="36000" marT="850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400" u="none" strike="noStrike">
                          <a:effectLst/>
                          <a:latin typeface="+mj-lt"/>
                        </a:rPr>
                        <a:t>585</a:t>
                      </a:r>
                      <a:endParaRPr lang="pt-BR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8509" marR="36000" marT="850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400" u="none" strike="noStrike">
                          <a:effectLst/>
                          <a:latin typeface="+mj-lt"/>
                        </a:rPr>
                        <a:t>100,0%</a:t>
                      </a:r>
                      <a:endParaRPr lang="pt-BR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8509" marR="36000" marT="850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400" u="none" strike="noStrike">
                          <a:effectLst/>
                          <a:latin typeface="+mj-lt"/>
                        </a:rPr>
                        <a:t>0</a:t>
                      </a:r>
                      <a:endParaRPr lang="pt-BR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8509" marR="36000" marT="850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400" u="none" strike="noStrike">
                          <a:effectLst/>
                          <a:latin typeface="+mj-lt"/>
                        </a:rPr>
                        <a:t>0,0%</a:t>
                      </a:r>
                      <a:endParaRPr lang="pt-BR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8509" marR="36000" marT="8509" marB="0" anchor="b"/>
                </a:tc>
                <a:extLst>
                  <a:ext uri="{0D108BD9-81ED-4DB2-BD59-A6C34878D82A}">
                    <a16:rowId xmlns:a16="http://schemas.microsoft.com/office/drawing/2014/main" val="2993355569"/>
                  </a:ext>
                </a:extLst>
              </a:tr>
              <a:tr h="312169">
                <a:tc>
                  <a:txBody>
                    <a:bodyPr/>
                    <a:lstStyle/>
                    <a:p>
                      <a:pPr algn="l" fontAlgn="b"/>
                      <a:r>
                        <a:rPr lang="pt-BR" sz="1200" b="1" u="none" strike="noStrike" dirty="0">
                          <a:effectLst/>
                          <a:latin typeface="+mj-lt"/>
                        </a:rPr>
                        <a:t>E.2 - SPMF</a:t>
                      </a:r>
                      <a:endParaRPr lang="pt-BR" sz="12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36000" marR="36000" marT="850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400" u="none" strike="noStrike" dirty="0">
                          <a:effectLst/>
                          <a:latin typeface="+mj-lt"/>
                        </a:rPr>
                        <a:t>120</a:t>
                      </a:r>
                      <a:endParaRPr lang="pt-BR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8509" marR="36000" marT="850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400" u="none" strike="noStrike" dirty="0">
                          <a:effectLst/>
                          <a:latin typeface="+mj-lt"/>
                        </a:rPr>
                        <a:t>31</a:t>
                      </a:r>
                      <a:endParaRPr lang="pt-BR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8509" marR="36000" marT="850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400" u="none" strike="noStrike" dirty="0">
                          <a:effectLst/>
                          <a:latin typeface="+mj-lt"/>
                        </a:rPr>
                        <a:t>89</a:t>
                      </a:r>
                      <a:endParaRPr lang="pt-BR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8509" marR="36000" marT="850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400" u="none" strike="noStrike" dirty="0">
                          <a:effectLst/>
                          <a:latin typeface="+mj-lt"/>
                        </a:rPr>
                        <a:t>0</a:t>
                      </a:r>
                      <a:endParaRPr lang="pt-BR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8509" marR="36000" marT="850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400" u="none" strike="noStrike">
                          <a:effectLst/>
                          <a:latin typeface="+mj-lt"/>
                        </a:rPr>
                        <a:t>89</a:t>
                      </a:r>
                      <a:endParaRPr lang="pt-BR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8509" marR="36000" marT="850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400" u="none" strike="noStrike">
                          <a:effectLst/>
                          <a:latin typeface="+mj-lt"/>
                        </a:rPr>
                        <a:t>89</a:t>
                      </a:r>
                      <a:endParaRPr lang="pt-BR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8509" marR="36000" marT="850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400" u="none" strike="noStrike">
                          <a:effectLst/>
                          <a:latin typeface="+mj-lt"/>
                        </a:rPr>
                        <a:t>100,0%</a:t>
                      </a:r>
                      <a:endParaRPr lang="pt-BR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8509" marR="36000" marT="850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400" u="none" strike="noStrike">
                          <a:effectLst/>
                          <a:latin typeface="+mj-lt"/>
                        </a:rPr>
                        <a:t>0</a:t>
                      </a:r>
                      <a:endParaRPr lang="pt-BR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8509" marR="36000" marT="850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400" u="none" strike="noStrike">
                          <a:effectLst/>
                          <a:latin typeface="+mj-lt"/>
                        </a:rPr>
                        <a:t>0,0%</a:t>
                      </a:r>
                      <a:endParaRPr lang="pt-BR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8509" marR="36000" marT="8509" marB="0" anchor="b"/>
                </a:tc>
                <a:extLst>
                  <a:ext uri="{0D108BD9-81ED-4DB2-BD59-A6C34878D82A}">
                    <a16:rowId xmlns:a16="http://schemas.microsoft.com/office/drawing/2014/main" val="4222423671"/>
                  </a:ext>
                </a:extLst>
              </a:tr>
              <a:tr h="312169">
                <a:tc>
                  <a:txBody>
                    <a:bodyPr/>
                    <a:lstStyle/>
                    <a:p>
                      <a:pPr algn="l" fontAlgn="b"/>
                      <a:r>
                        <a:rPr lang="pt-BR" sz="1200" b="1" u="none" strike="noStrike" dirty="0">
                          <a:effectLst/>
                          <a:latin typeface="+mj-lt"/>
                        </a:rPr>
                        <a:t>G.1 - INSS</a:t>
                      </a:r>
                      <a:endParaRPr lang="pt-BR" sz="12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36000" marR="36000" marT="850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400" u="none" strike="noStrike">
                          <a:effectLst/>
                          <a:latin typeface="+mj-lt"/>
                        </a:rPr>
                        <a:t>8.968</a:t>
                      </a:r>
                      <a:endParaRPr lang="pt-BR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8509" marR="36000" marT="850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400" u="none" strike="noStrike" dirty="0">
                          <a:effectLst/>
                          <a:latin typeface="+mj-lt"/>
                        </a:rPr>
                        <a:t>5.635</a:t>
                      </a:r>
                      <a:endParaRPr lang="pt-BR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8509" marR="36000" marT="850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400" u="none" strike="noStrike" dirty="0">
                          <a:effectLst/>
                          <a:latin typeface="+mj-lt"/>
                        </a:rPr>
                        <a:t>3.333</a:t>
                      </a:r>
                      <a:endParaRPr lang="pt-BR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8509" marR="36000" marT="850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400" u="none" strike="noStrike" dirty="0">
                          <a:effectLst/>
                          <a:latin typeface="+mj-lt"/>
                        </a:rPr>
                        <a:t>591</a:t>
                      </a:r>
                      <a:endParaRPr lang="pt-BR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8509" marR="36000" marT="850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400" u="none" strike="noStrike" dirty="0">
                          <a:effectLst/>
                          <a:latin typeface="+mj-lt"/>
                        </a:rPr>
                        <a:t>2.741</a:t>
                      </a:r>
                      <a:endParaRPr lang="pt-BR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8509" marR="36000" marT="850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400" u="none" strike="noStrike">
                          <a:effectLst/>
                          <a:latin typeface="+mj-lt"/>
                        </a:rPr>
                        <a:t>1.571</a:t>
                      </a:r>
                      <a:endParaRPr lang="pt-BR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8509" marR="36000" marT="850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400" u="none" strike="noStrike">
                          <a:effectLst/>
                          <a:latin typeface="+mj-lt"/>
                        </a:rPr>
                        <a:t>57,3%</a:t>
                      </a:r>
                      <a:endParaRPr lang="pt-BR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8509" marR="36000" marT="850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400" u="none" strike="noStrike">
                          <a:effectLst/>
                          <a:latin typeface="+mj-lt"/>
                        </a:rPr>
                        <a:t>1.170</a:t>
                      </a:r>
                      <a:endParaRPr lang="pt-BR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8509" marR="36000" marT="850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400" u="none" strike="noStrike">
                          <a:effectLst/>
                          <a:latin typeface="+mj-lt"/>
                        </a:rPr>
                        <a:t>42,7%</a:t>
                      </a:r>
                      <a:endParaRPr lang="pt-BR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8509" marR="36000" marT="8509" marB="0" anchor="b"/>
                </a:tc>
                <a:extLst>
                  <a:ext uri="{0D108BD9-81ED-4DB2-BD59-A6C34878D82A}">
                    <a16:rowId xmlns:a16="http://schemas.microsoft.com/office/drawing/2014/main" val="929317137"/>
                  </a:ext>
                </a:extLst>
              </a:tr>
              <a:tr h="312169">
                <a:tc>
                  <a:txBody>
                    <a:bodyPr/>
                    <a:lstStyle/>
                    <a:p>
                      <a:pPr algn="l" fontAlgn="b"/>
                      <a:r>
                        <a:rPr lang="pt-BR" sz="1200" b="1" u="none" strike="noStrike" dirty="0">
                          <a:effectLst/>
                          <a:latin typeface="+mj-lt"/>
                        </a:rPr>
                        <a:t>G.2 - SPMF</a:t>
                      </a:r>
                      <a:endParaRPr lang="pt-BR" sz="12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36000" marR="36000" marT="850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400" u="none" strike="noStrike">
                          <a:effectLst/>
                          <a:latin typeface="+mj-lt"/>
                        </a:rPr>
                        <a:t>432</a:t>
                      </a:r>
                      <a:endParaRPr lang="pt-BR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8509" marR="36000" marT="850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400" u="none" strike="noStrike" dirty="0">
                          <a:effectLst/>
                          <a:latin typeface="+mj-lt"/>
                        </a:rPr>
                        <a:t>275</a:t>
                      </a:r>
                      <a:endParaRPr lang="pt-BR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8509" marR="36000" marT="850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400" u="none" strike="noStrike" dirty="0">
                          <a:effectLst/>
                          <a:latin typeface="+mj-lt"/>
                        </a:rPr>
                        <a:t>157</a:t>
                      </a:r>
                      <a:endParaRPr lang="pt-BR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8509" marR="36000" marT="850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400" u="none" strike="noStrike" dirty="0">
                          <a:effectLst/>
                          <a:latin typeface="+mj-lt"/>
                        </a:rPr>
                        <a:t>46</a:t>
                      </a:r>
                      <a:endParaRPr lang="pt-BR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8509" marR="36000" marT="850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400" u="none" strike="noStrike" dirty="0">
                          <a:effectLst/>
                          <a:latin typeface="+mj-lt"/>
                        </a:rPr>
                        <a:t>111</a:t>
                      </a:r>
                      <a:endParaRPr lang="pt-BR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8509" marR="36000" marT="850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400" u="none" strike="noStrike" dirty="0">
                          <a:effectLst/>
                          <a:latin typeface="+mj-lt"/>
                        </a:rPr>
                        <a:t>64</a:t>
                      </a:r>
                      <a:endParaRPr lang="pt-BR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8509" marR="36000" marT="850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400" u="none" strike="noStrike">
                          <a:effectLst/>
                          <a:latin typeface="+mj-lt"/>
                        </a:rPr>
                        <a:t>57,7%</a:t>
                      </a:r>
                      <a:endParaRPr lang="pt-BR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8509" marR="36000" marT="850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400" u="none" strike="noStrike">
                          <a:effectLst/>
                          <a:latin typeface="+mj-lt"/>
                        </a:rPr>
                        <a:t>47</a:t>
                      </a:r>
                      <a:endParaRPr lang="pt-BR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8509" marR="36000" marT="850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400" u="none" strike="noStrike">
                          <a:effectLst/>
                          <a:latin typeface="+mj-lt"/>
                        </a:rPr>
                        <a:t>42,3%</a:t>
                      </a:r>
                      <a:endParaRPr lang="pt-BR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8509" marR="36000" marT="8509" marB="0" anchor="b"/>
                </a:tc>
                <a:extLst>
                  <a:ext uri="{0D108BD9-81ED-4DB2-BD59-A6C34878D82A}">
                    <a16:rowId xmlns:a16="http://schemas.microsoft.com/office/drawing/2014/main" val="2107391311"/>
                  </a:ext>
                </a:extLst>
              </a:tr>
              <a:tr h="312169">
                <a:tc>
                  <a:txBody>
                    <a:bodyPr/>
                    <a:lstStyle/>
                    <a:p>
                      <a:pPr algn="l" fontAlgn="b"/>
                      <a:r>
                        <a:rPr lang="pt-BR" sz="1200" b="1" u="none" strike="noStrike" dirty="0">
                          <a:effectLst/>
                          <a:latin typeface="+mj-lt"/>
                        </a:rPr>
                        <a:t>G.3 - CRPS</a:t>
                      </a:r>
                      <a:endParaRPr lang="pt-BR" sz="12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36000" marR="36000" marT="850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400" u="none" strike="noStrike">
                          <a:effectLst/>
                          <a:latin typeface="+mj-lt"/>
                        </a:rPr>
                        <a:t>827</a:t>
                      </a:r>
                      <a:endParaRPr lang="pt-BR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8509" marR="36000" marT="850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400" u="none" strike="noStrike">
                          <a:effectLst/>
                          <a:latin typeface="+mj-lt"/>
                        </a:rPr>
                        <a:t>471</a:t>
                      </a:r>
                      <a:endParaRPr lang="pt-BR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8509" marR="36000" marT="850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400" u="none" strike="noStrike">
                          <a:effectLst/>
                          <a:latin typeface="+mj-lt"/>
                        </a:rPr>
                        <a:t>356</a:t>
                      </a:r>
                      <a:endParaRPr lang="pt-BR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8509" marR="36000" marT="850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400" u="none" strike="noStrike" dirty="0">
                          <a:effectLst/>
                          <a:latin typeface="+mj-lt"/>
                        </a:rPr>
                        <a:t>198</a:t>
                      </a:r>
                      <a:endParaRPr lang="pt-BR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8509" marR="36000" marT="850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400" u="none" strike="noStrike" dirty="0">
                          <a:effectLst/>
                          <a:latin typeface="+mj-lt"/>
                        </a:rPr>
                        <a:t>152</a:t>
                      </a:r>
                      <a:endParaRPr lang="pt-BR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8509" marR="36000" marT="850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400" u="none" strike="noStrike" dirty="0">
                          <a:effectLst/>
                          <a:latin typeface="+mj-lt"/>
                        </a:rPr>
                        <a:t>101</a:t>
                      </a:r>
                      <a:endParaRPr lang="pt-BR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8509" marR="36000" marT="850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400" u="none" strike="noStrike">
                          <a:effectLst/>
                          <a:latin typeface="+mj-lt"/>
                        </a:rPr>
                        <a:t>66,4%</a:t>
                      </a:r>
                      <a:endParaRPr lang="pt-BR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8509" marR="36000" marT="850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400" u="none" strike="noStrike">
                          <a:effectLst/>
                          <a:latin typeface="+mj-lt"/>
                        </a:rPr>
                        <a:t>51</a:t>
                      </a:r>
                      <a:endParaRPr lang="pt-BR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8509" marR="36000" marT="850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400" u="none" strike="noStrike">
                          <a:effectLst/>
                          <a:latin typeface="+mj-lt"/>
                        </a:rPr>
                        <a:t>33,6%</a:t>
                      </a:r>
                      <a:endParaRPr lang="pt-BR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8509" marR="36000" marT="8509" marB="0" anchor="b"/>
                </a:tc>
                <a:extLst>
                  <a:ext uri="{0D108BD9-81ED-4DB2-BD59-A6C34878D82A}">
                    <a16:rowId xmlns:a16="http://schemas.microsoft.com/office/drawing/2014/main" val="2555250691"/>
                  </a:ext>
                </a:extLst>
              </a:tr>
              <a:tr h="312169">
                <a:tc>
                  <a:txBody>
                    <a:bodyPr/>
                    <a:lstStyle/>
                    <a:p>
                      <a:pPr algn="l" fontAlgn="b"/>
                      <a:r>
                        <a:rPr lang="pt-BR" sz="1200" b="1" u="none" strike="noStrike" dirty="0">
                          <a:effectLst/>
                          <a:latin typeface="+mj-lt"/>
                        </a:rPr>
                        <a:t>G.4 - SRPPS</a:t>
                      </a:r>
                      <a:endParaRPr lang="pt-BR" sz="12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36000" marR="36000" marT="850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400" u="none" strike="noStrike">
                          <a:effectLst/>
                          <a:latin typeface="+mj-lt"/>
                        </a:rPr>
                        <a:t>455</a:t>
                      </a:r>
                      <a:endParaRPr lang="pt-BR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8509" marR="36000" marT="850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400" u="none" strike="noStrike">
                          <a:effectLst/>
                          <a:latin typeface="+mj-lt"/>
                        </a:rPr>
                        <a:t>352</a:t>
                      </a:r>
                      <a:endParaRPr lang="pt-BR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8509" marR="36000" marT="850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400" u="none" strike="noStrike" dirty="0">
                          <a:effectLst/>
                          <a:latin typeface="+mj-lt"/>
                        </a:rPr>
                        <a:t>103</a:t>
                      </a:r>
                      <a:endParaRPr lang="pt-BR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8509" marR="36000" marT="850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400" u="none" strike="noStrike" dirty="0">
                          <a:effectLst/>
                          <a:latin typeface="+mj-lt"/>
                        </a:rPr>
                        <a:t>73</a:t>
                      </a:r>
                      <a:endParaRPr lang="pt-BR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8509" marR="36000" marT="850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400" u="none" strike="noStrike" dirty="0">
                          <a:effectLst/>
                          <a:latin typeface="+mj-lt"/>
                        </a:rPr>
                        <a:t>30</a:t>
                      </a:r>
                      <a:endParaRPr lang="pt-BR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8509" marR="36000" marT="850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400" u="none" strike="noStrike" dirty="0">
                          <a:effectLst/>
                          <a:latin typeface="+mj-lt"/>
                        </a:rPr>
                        <a:t>21</a:t>
                      </a:r>
                      <a:endParaRPr lang="pt-BR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8509" marR="36000" marT="850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400" u="none" strike="noStrike" dirty="0">
                          <a:effectLst/>
                          <a:latin typeface="+mj-lt"/>
                        </a:rPr>
                        <a:t>70,0%</a:t>
                      </a:r>
                      <a:endParaRPr lang="pt-BR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8509" marR="36000" marT="850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400" u="none" strike="noStrike">
                          <a:effectLst/>
                          <a:latin typeface="+mj-lt"/>
                        </a:rPr>
                        <a:t>9</a:t>
                      </a:r>
                      <a:endParaRPr lang="pt-BR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8509" marR="36000" marT="850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400" u="none" strike="noStrike">
                          <a:effectLst/>
                          <a:latin typeface="+mj-lt"/>
                        </a:rPr>
                        <a:t>30,0%</a:t>
                      </a:r>
                      <a:endParaRPr lang="pt-BR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8509" marR="36000" marT="8509" marB="0" anchor="b"/>
                </a:tc>
                <a:extLst>
                  <a:ext uri="{0D108BD9-81ED-4DB2-BD59-A6C34878D82A}">
                    <a16:rowId xmlns:a16="http://schemas.microsoft.com/office/drawing/2014/main" val="262643253"/>
                  </a:ext>
                </a:extLst>
              </a:tr>
              <a:tr h="312169">
                <a:tc>
                  <a:txBody>
                    <a:bodyPr/>
                    <a:lstStyle/>
                    <a:p>
                      <a:pPr algn="l" fontAlgn="b"/>
                      <a:r>
                        <a:rPr lang="pt-BR" sz="1200" b="1" u="none" strike="noStrike" dirty="0">
                          <a:effectLst/>
                          <a:latin typeface="+mj-lt"/>
                        </a:rPr>
                        <a:t>G.5 - SRPPS</a:t>
                      </a:r>
                      <a:endParaRPr lang="pt-BR" sz="12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36000" marR="36000" marT="850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400" u="none" strike="noStrike">
                          <a:effectLst/>
                          <a:latin typeface="+mj-lt"/>
                        </a:rPr>
                        <a:t>140</a:t>
                      </a:r>
                      <a:endParaRPr lang="pt-BR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8509" marR="36000" marT="850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400" u="none" strike="noStrike">
                          <a:effectLst/>
                          <a:latin typeface="+mj-lt"/>
                        </a:rPr>
                        <a:t>103</a:t>
                      </a:r>
                      <a:endParaRPr lang="pt-BR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8509" marR="36000" marT="850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400" u="none" strike="noStrike">
                          <a:effectLst/>
                          <a:latin typeface="+mj-lt"/>
                        </a:rPr>
                        <a:t>37</a:t>
                      </a:r>
                      <a:endParaRPr lang="pt-BR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8509" marR="36000" marT="850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400" u="none" strike="noStrike">
                          <a:effectLst/>
                          <a:latin typeface="+mj-lt"/>
                        </a:rPr>
                        <a:t>27</a:t>
                      </a:r>
                      <a:endParaRPr lang="pt-BR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8509" marR="36000" marT="850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400" u="none" strike="noStrike" dirty="0">
                          <a:effectLst/>
                          <a:latin typeface="+mj-lt"/>
                        </a:rPr>
                        <a:t>10</a:t>
                      </a:r>
                      <a:endParaRPr lang="pt-BR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8509" marR="36000" marT="850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400" u="none" strike="noStrike" dirty="0">
                          <a:effectLst/>
                          <a:latin typeface="+mj-lt"/>
                        </a:rPr>
                        <a:t>9</a:t>
                      </a:r>
                      <a:endParaRPr lang="pt-BR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8509" marR="36000" marT="850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400" u="none" strike="noStrike" dirty="0">
                          <a:effectLst/>
                          <a:latin typeface="+mj-lt"/>
                        </a:rPr>
                        <a:t>90,0%</a:t>
                      </a:r>
                      <a:endParaRPr lang="pt-BR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8509" marR="36000" marT="850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400" u="none" strike="noStrike" dirty="0">
                          <a:effectLst/>
                          <a:latin typeface="+mj-lt"/>
                        </a:rPr>
                        <a:t>1</a:t>
                      </a:r>
                      <a:endParaRPr lang="pt-BR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8509" marR="36000" marT="850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400" u="none" strike="noStrike">
                          <a:effectLst/>
                          <a:latin typeface="+mj-lt"/>
                        </a:rPr>
                        <a:t>10,0%</a:t>
                      </a:r>
                      <a:endParaRPr lang="pt-BR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8509" marR="36000" marT="8509" marB="0" anchor="b"/>
                </a:tc>
                <a:extLst>
                  <a:ext uri="{0D108BD9-81ED-4DB2-BD59-A6C34878D82A}">
                    <a16:rowId xmlns:a16="http://schemas.microsoft.com/office/drawing/2014/main" val="4052034858"/>
                  </a:ext>
                </a:extLst>
              </a:tr>
              <a:tr h="312169">
                <a:tc>
                  <a:txBody>
                    <a:bodyPr/>
                    <a:lstStyle/>
                    <a:p>
                      <a:pPr algn="l" fontAlgn="b"/>
                      <a:r>
                        <a:rPr lang="pt-BR" sz="1200" b="1" u="none" strike="noStrike" dirty="0">
                          <a:effectLst/>
                          <a:latin typeface="+mj-lt"/>
                        </a:rPr>
                        <a:t>G.6 - SRPPS</a:t>
                      </a:r>
                      <a:endParaRPr lang="pt-BR" sz="12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36000" marR="36000" marT="850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400" u="none" strike="noStrike">
                          <a:effectLst/>
                          <a:latin typeface="+mj-lt"/>
                        </a:rPr>
                        <a:t>230</a:t>
                      </a:r>
                      <a:endParaRPr lang="pt-BR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8509" marR="36000" marT="850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400" u="none" strike="noStrike">
                          <a:effectLst/>
                          <a:latin typeface="+mj-lt"/>
                        </a:rPr>
                        <a:t>158</a:t>
                      </a:r>
                      <a:endParaRPr lang="pt-BR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8509" marR="36000" marT="850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400" u="none" strike="noStrike">
                          <a:effectLst/>
                          <a:latin typeface="+mj-lt"/>
                        </a:rPr>
                        <a:t>72</a:t>
                      </a:r>
                      <a:endParaRPr lang="pt-BR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8509" marR="36000" marT="850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400" u="none" strike="noStrike">
                          <a:effectLst/>
                          <a:latin typeface="+mj-lt"/>
                        </a:rPr>
                        <a:t>62</a:t>
                      </a:r>
                      <a:endParaRPr lang="pt-BR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8509" marR="36000" marT="850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400" u="none" strike="noStrike">
                          <a:effectLst/>
                          <a:latin typeface="+mj-lt"/>
                        </a:rPr>
                        <a:t>10</a:t>
                      </a:r>
                      <a:endParaRPr lang="pt-BR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8509" marR="36000" marT="850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400" u="none" strike="noStrike" dirty="0">
                          <a:effectLst/>
                          <a:latin typeface="+mj-lt"/>
                        </a:rPr>
                        <a:t>5</a:t>
                      </a:r>
                      <a:endParaRPr lang="pt-BR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8509" marR="36000" marT="850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400" u="none" strike="noStrike" dirty="0">
                          <a:effectLst/>
                          <a:latin typeface="+mj-lt"/>
                        </a:rPr>
                        <a:t>50,0%</a:t>
                      </a:r>
                      <a:endParaRPr lang="pt-BR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8509" marR="36000" marT="850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400" u="none" strike="noStrike" dirty="0">
                          <a:effectLst/>
                          <a:latin typeface="+mj-lt"/>
                        </a:rPr>
                        <a:t>5</a:t>
                      </a:r>
                      <a:endParaRPr lang="pt-BR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8509" marR="36000" marT="850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400" u="none" strike="noStrike">
                          <a:effectLst/>
                          <a:latin typeface="+mj-lt"/>
                        </a:rPr>
                        <a:t>50,0%</a:t>
                      </a:r>
                      <a:endParaRPr lang="pt-BR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8509" marR="36000" marT="8509" marB="0" anchor="b"/>
                </a:tc>
                <a:extLst>
                  <a:ext uri="{0D108BD9-81ED-4DB2-BD59-A6C34878D82A}">
                    <a16:rowId xmlns:a16="http://schemas.microsoft.com/office/drawing/2014/main" val="3159732593"/>
                  </a:ext>
                </a:extLst>
              </a:tr>
              <a:tr h="312169">
                <a:tc>
                  <a:txBody>
                    <a:bodyPr/>
                    <a:lstStyle/>
                    <a:p>
                      <a:pPr algn="l" fontAlgn="b"/>
                      <a:r>
                        <a:rPr lang="pt-BR" sz="1200" b="1" u="none" strike="noStrike" dirty="0">
                          <a:effectLst/>
                          <a:latin typeface="+mj-lt"/>
                        </a:rPr>
                        <a:t>G.7 - SGP</a:t>
                      </a:r>
                      <a:endParaRPr lang="pt-BR" sz="12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36000" marR="36000" marT="850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400" u="none" strike="noStrike">
                          <a:effectLst/>
                          <a:latin typeface="+mj-lt"/>
                        </a:rPr>
                        <a:t>616</a:t>
                      </a:r>
                      <a:endParaRPr lang="pt-BR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8509" marR="36000" marT="850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400" u="none" strike="noStrike">
                          <a:effectLst/>
                          <a:latin typeface="+mj-lt"/>
                        </a:rPr>
                        <a:t>419</a:t>
                      </a:r>
                      <a:endParaRPr lang="pt-BR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8509" marR="36000" marT="850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400" u="none" strike="noStrike">
                          <a:effectLst/>
                          <a:latin typeface="+mj-lt"/>
                        </a:rPr>
                        <a:t>197</a:t>
                      </a:r>
                      <a:endParaRPr lang="pt-BR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8509" marR="36000" marT="850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400" u="none" strike="noStrike">
                          <a:effectLst/>
                          <a:latin typeface="+mj-lt"/>
                        </a:rPr>
                        <a:t>0</a:t>
                      </a:r>
                      <a:endParaRPr lang="pt-BR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8509" marR="36000" marT="850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400" u="none" strike="noStrike">
                          <a:effectLst/>
                          <a:latin typeface="+mj-lt"/>
                        </a:rPr>
                        <a:t>197</a:t>
                      </a:r>
                      <a:endParaRPr lang="pt-BR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8509" marR="36000" marT="850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400" u="none" strike="noStrike">
                          <a:effectLst/>
                          <a:latin typeface="+mj-lt"/>
                        </a:rPr>
                        <a:t>108</a:t>
                      </a:r>
                      <a:endParaRPr lang="pt-BR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8509" marR="36000" marT="850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400" u="none" strike="noStrike" dirty="0">
                          <a:effectLst/>
                          <a:latin typeface="+mj-lt"/>
                        </a:rPr>
                        <a:t>54,8%</a:t>
                      </a:r>
                      <a:endParaRPr lang="pt-BR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8509" marR="36000" marT="850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400" u="none" strike="noStrike" dirty="0">
                          <a:effectLst/>
                          <a:latin typeface="+mj-lt"/>
                        </a:rPr>
                        <a:t>89</a:t>
                      </a:r>
                      <a:endParaRPr lang="pt-BR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8509" marR="36000" marT="850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400" u="none" strike="noStrike" dirty="0">
                          <a:effectLst/>
                          <a:latin typeface="+mj-lt"/>
                        </a:rPr>
                        <a:t>45,2%</a:t>
                      </a:r>
                      <a:endParaRPr lang="pt-BR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8509" marR="36000" marT="8509" marB="0" anchor="b"/>
                </a:tc>
                <a:extLst>
                  <a:ext uri="{0D108BD9-81ED-4DB2-BD59-A6C34878D82A}">
                    <a16:rowId xmlns:a16="http://schemas.microsoft.com/office/drawing/2014/main" val="1388170084"/>
                  </a:ext>
                </a:extLst>
              </a:tr>
              <a:tr h="312169">
                <a:tc>
                  <a:txBody>
                    <a:bodyPr/>
                    <a:lstStyle/>
                    <a:p>
                      <a:pPr algn="l" fontAlgn="b"/>
                      <a:r>
                        <a:rPr lang="pt-BR" sz="1200" b="1" u="none" strike="noStrike" dirty="0">
                          <a:effectLst/>
                          <a:latin typeface="+mj-lt"/>
                        </a:rPr>
                        <a:t>G.8 - SGP</a:t>
                      </a:r>
                      <a:endParaRPr lang="pt-BR" sz="12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36000" marR="36000" marT="850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400" u="none" strike="noStrike">
                          <a:effectLst/>
                          <a:latin typeface="+mj-lt"/>
                        </a:rPr>
                        <a:t>35</a:t>
                      </a:r>
                      <a:endParaRPr lang="pt-BR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8509" marR="36000" marT="850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400" u="none" strike="noStrike">
                          <a:effectLst/>
                          <a:latin typeface="+mj-lt"/>
                        </a:rPr>
                        <a:t>32</a:t>
                      </a:r>
                      <a:endParaRPr lang="pt-BR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8509" marR="36000" marT="850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400" u="none" strike="noStrike">
                          <a:effectLst/>
                          <a:latin typeface="+mj-lt"/>
                        </a:rPr>
                        <a:t>3</a:t>
                      </a:r>
                      <a:endParaRPr lang="pt-BR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8509" marR="36000" marT="850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400" u="none" strike="noStrike">
                          <a:effectLst/>
                          <a:latin typeface="+mj-lt"/>
                        </a:rPr>
                        <a:t>0</a:t>
                      </a:r>
                      <a:endParaRPr lang="pt-BR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8509" marR="36000" marT="850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400" u="none" strike="noStrike">
                          <a:effectLst/>
                          <a:latin typeface="+mj-lt"/>
                        </a:rPr>
                        <a:t>3</a:t>
                      </a:r>
                      <a:endParaRPr lang="pt-BR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8509" marR="36000" marT="850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400" u="none" strike="noStrike">
                          <a:effectLst/>
                          <a:latin typeface="+mj-lt"/>
                        </a:rPr>
                        <a:t>3</a:t>
                      </a:r>
                      <a:endParaRPr lang="pt-BR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8509" marR="36000" marT="850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400" u="none" strike="noStrike" dirty="0">
                          <a:effectLst/>
                          <a:latin typeface="+mj-lt"/>
                        </a:rPr>
                        <a:t>100,0%</a:t>
                      </a:r>
                      <a:endParaRPr lang="pt-BR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8509" marR="36000" marT="850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400" u="none" strike="noStrike" dirty="0">
                          <a:effectLst/>
                          <a:latin typeface="+mj-lt"/>
                        </a:rPr>
                        <a:t>0</a:t>
                      </a:r>
                      <a:endParaRPr lang="pt-BR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8509" marR="36000" marT="850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400" u="none" strike="noStrike" dirty="0">
                          <a:effectLst/>
                          <a:latin typeface="+mj-lt"/>
                        </a:rPr>
                        <a:t>0,0%</a:t>
                      </a:r>
                      <a:endParaRPr lang="pt-BR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8509" marR="36000" marT="8509" marB="0" anchor="b"/>
                </a:tc>
                <a:extLst>
                  <a:ext uri="{0D108BD9-81ED-4DB2-BD59-A6C34878D82A}">
                    <a16:rowId xmlns:a16="http://schemas.microsoft.com/office/drawing/2014/main" val="2157863155"/>
                  </a:ext>
                </a:extLst>
              </a:tr>
              <a:tr h="312169">
                <a:tc>
                  <a:txBody>
                    <a:bodyPr/>
                    <a:lstStyle/>
                    <a:p>
                      <a:pPr algn="ctr" fontAlgn="b"/>
                      <a:r>
                        <a:rPr lang="pt-BR" sz="1200" b="1" u="none" strike="noStrike" dirty="0">
                          <a:effectLst/>
                          <a:latin typeface="+mj-lt"/>
                        </a:rPr>
                        <a:t>TOTAL</a:t>
                      </a:r>
                      <a:endParaRPr lang="pt-BR" sz="12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8509" marR="8509" marT="850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400" b="1" u="none" strike="noStrike" dirty="0">
                          <a:effectLst/>
                          <a:latin typeface="+mj-lt"/>
                        </a:rPr>
                        <a:t>14.585</a:t>
                      </a:r>
                      <a:endParaRPr lang="pt-BR" sz="14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8509" marR="36000" marT="850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400" b="1" u="none" strike="noStrike" dirty="0">
                          <a:effectLst/>
                          <a:latin typeface="+mj-lt"/>
                        </a:rPr>
                        <a:t>9.653</a:t>
                      </a:r>
                      <a:endParaRPr lang="pt-BR" sz="14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8509" marR="36000" marT="850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400" b="1" u="none" strike="noStrike" dirty="0">
                          <a:effectLst/>
                          <a:latin typeface="+mj-lt"/>
                        </a:rPr>
                        <a:t>4.932</a:t>
                      </a:r>
                      <a:endParaRPr lang="pt-BR" sz="14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8509" marR="36000" marT="850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400" b="1" u="none" strike="noStrike" dirty="0">
                          <a:effectLst/>
                          <a:latin typeface="+mj-lt"/>
                        </a:rPr>
                        <a:t>997</a:t>
                      </a:r>
                      <a:endParaRPr lang="pt-BR" sz="14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8509" marR="36000" marT="850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400" b="1" u="none" strike="noStrike" dirty="0">
                          <a:effectLst/>
                          <a:latin typeface="+mj-lt"/>
                        </a:rPr>
                        <a:t>3.928</a:t>
                      </a:r>
                      <a:endParaRPr lang="pt-BR" sz="14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8509" marR="36000" marT="850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400" b="1" u="none" strike="noStrike" dirty="0">
                          <a:effectLst/>
                          <a:latin typeface="+mj-lt"/>
                        </a:rPr>
                        <a:t>2.556</a:t>
                      </a:r>
                      <a:endParaRPr lang="pt-BR" sz="14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8509" marR="36000" marT="850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400" b="1" u="none" strike="noStrike" dirty="0">
                          <a:effectLst/>
                          <a:latin typeface="+mj-lt"/>
                        </a:rPr>
                        <a:t>65,1%</a:t>
                      </a:r>
                      <a:endParaRPr lang="pt-BR" sz="14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8509" marR="36000" marT="850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400" b="1" u="none" strike="noStrike" dirty="0">
                          <a:effectLst/>
                          <a:latin typeface="+mj-lt"/>
                        </a:rPr>
                        <a:t>1372</a:t>
                      </a:r>
                      <a:endParaRPr lang="pt-BR" sz="14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8509" marR="36000" marT="850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400" b="1" u="none" strike="noStrike" dirty="0">
                          <a:effectLst/>
                          <a:latin typeface="+mj-lt"/>
                        </a:rPr>
                        <a:t>34,9%</a:t>
                      </a:r>
                      <a:endParaRPr lang="pt-BR" sz="14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8509" marR="36000" marT="8509" marB="0" anchor="b"/>
                </a:tc>
                <a:extLst>
                  <a:ext uri="{0D108BD9-81ED-4DB2-BD59-A6C34878D82A}">
                    <a16:rowId xmlns:a16="http://schemas.microsoft.com/office/drawing/2014/main" val="962425085"/>
                  </a:ext>
                </a:extLst>
              </a:tr>
            </a:tbl>
          </a:graphicData>
        </a:graphic>
      </p:graphicFrame>
      <p:sp>
        <p:nvSpPr>
          <p:cNvPr id="45" name="CaixaDeTexto 44"/>
          <p:cNvSpPr txBox="1"/>
          <p:nvPr/>
        </p:nvSpPr>
        <p:spPr>
          <a:xfrm>
            <a:off x="477049" y="5658622"/>
            <a:ext cx="45302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/>
              <a:t>NÚMERO FINAL DE CONTRATADOS ESTIMADO: ENTRE 3.500 E 4.000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845853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bject 8"/>
          <p:cNvSpPr/>
          <p:nvPr/>
        </p:nvSpPr>
        <p:spPr>
          <a:xfrm>
            <a:off x="8074596" y="6187015"/>
            <a:ext cx="702906" cy="331141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624001" y="12"/>
            <a:ext cx="6912609" cy="12065"/>
          </a:xfrm>
          <a:custGeom>
            <a:avLst/>
            <a:gdLst/>
            <a:ahLst/>
            <a:cxnLst/>
            <a:rect l="l" t="t" r="r" b="b"/>
            <a:pathLst>
              <a:path w="6912609" h="12065">
                <a:moveTo>
                  <a:pt x="0" y="12001"/>
                </a:moveTo>
                <a:lnTo>
                  <a:pt x="6912000" y="12001"/>
                </a:lnTo>
                <a:lnTo>
                  <a:pt x="6912000" y="0"/>
                </a:lnTo>
                <a:lnTo>
                  <a:pt x="0" y="0"/>
                </a:lnTo>
                <a:lnTo>
                  <a:pt x="0" y="12001"/>
                </a:lnTo>
                <a:close/>
              </a:path>
            </a:pathLst>
          </a:custGeom>
          <a:solidFill>
            <a:srgbClr val="FFFDE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5516994" y="5985014"/>
            <a:ext cx="3627120" cy="231140"/>
          </a:xfrm>
          <a:custGeom>
            <a:avLst/>
            <a:gdLst/>
            <a:ahLst/>
            <a:cxnLst/>
            <a:rect l="l" t="t" r="r" b="b"/>
            <a:pathLst>
              <a:path w="3627120" h="231139">
                <a:moveTo>
                  <a:pt x="0" y="230987"/>
                </a:moveTo>
                <a:lnTo>
                  <a:pt x="3627005" y="230987"/>
                </a:lnTo>
                <a:lnTo>
                  <a:pt x="3627005" y="0"/>
                </a:lnTo>
                <a:lnTo>
                  <a:pt x="0" y="0"/>
                </a:lnTo>
                <a:lnTo>
                  <a:pt x="0" y="230987"/>
                </a:lnTo>
                <a:close/>
              </a:path>
            </a:pathLst>
          </a:custGeom>
          <a:solidFill>
            <a:srgbClr val="F7A6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5670003" y="6081344"/>
            <a:ext cx="3474085" cy="758825"/>
          </a:xfrm>
          <a:custGeom>
            <a:avLst/>
            <a:gdLst/>
            <a:ahLst/>
            <a:cxnLst/>
            <a:rect l="l" t="t" r="r" b="b"/>
            <a:pathLst>
              <a:path w="3474084" h="758825">
                <a:moveTo>
                  <a:pt x="0" y="758659"/>
                </a:moveTo>
                <a:lnTo>
                  <a:pt x="3473996" y="758659"/>
                </a:lnTo>
                <a:lnTo>
                  <a:pt x="3473996" y="0"/>
                </a:lnTo>
                <a:lnTo>
                  <a:pt x="0" y="0"/>
                </a:lnTo>
                <a:lnTo>
                  <a:pt x="0" y="758659"/>
                </a:lnTo>
                <a:close/>
              </a:path>
            </a:pathLst>
          </a:custGeom>
          <a:solidFill>
            <a:srgbClr val="FFFDE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8079396" y="6281516"/>
            <a:ext cx="702906" cy="33113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0" y="5832005"/>
            <a:ext cx="252095" cy="1008380"/>
          </a:xfrm>
          <a:custGeom>
            <a:avLst/>
            <a:gdLst/>
            <a:ahLst/>
            <a:cxnLst/>
            <a:rect l="l" t="t" r="r" b="b"/>
            <a:pathLst>
              <a:path w="252095" h="1008379">
                <a:moveTo>
                  <a:pt x="0" y="1007999"/>
                </a:moveTo>
                <a:lnTo>
                  <a:pt x="251993" y="1007999"/>
                </a:lnTo>
                <a:lnTo>
                  <a:pt x="251993" y="0"/>
                </a:lnTo>
                <a:lnTo>
                  <a:pt x="0" y="0"/>
                </a:lnTo>
                <a:lnTo>
                  <a:pt x="0" y="1007999"/>
                </a:lnTo>
                <a:close/>
              </a:path>
            </a:pathLst>
          </a:custGeom>
          <a:solidFill>
            <a:srgbClr val="F7A6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0" y="12014"/>
            <a:ext cx="9144000" cy="1248410"/>
          </a:xfrm>
          <a:custGeom>
            <a:avLst/>
            <a:gdLst/>
            <a:ahLst/>
            <a:cxnLst/>
            <a:rect l="l" t="t" r="r" b="b"/>
            <a:pathLst>
              <a:path w="9144000" h="1248410">
                <a:moveTo>
                  <a:pt x="0" y="1247990"/>
                </a:moveTo>
                <a:lnTo>
                  <a:pt x="9144000" y="1247990"/>
                </a:lnTo>
                <a:lnTo>
                  <a:pt x="9144000" y="0"/>
                </a:lnTo>
                <a:lnTo>
                  <a:pt x="0" y="0"/>
                </a:lnTo>
                <a:lnTo>
                  <a:pt x="0" y="1247990"/>
                </a:lnTo>
                <a:close/>
              </a:path>
            </a:pathLst>
          </a:custGeom>
          <a:solidFill>
            <a:srgbClr val="FFCC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0" y="0"/>
            <a:ext cx="624205" cy="464820"/>
          </a:xfrm>
          <a:custGeom>
            <a:avLst/>
            <a:gdLst/>
            <a:ahLst/>
            <a:cxnLst/>
            <a:rect l="l" t="t" r="r" b="b"/>
            <a:pathLst>
              <a:path w="624205" h="464820">
                <a:moveTo>
                  <a:pt x="0" y="464756"/>
                </a:moveTo>
                <a:lnTo>
                  <a:pt x="624001" y="464756"/>
                </a:lnTo>
                <a:lnTo>
                  <a:pt x="624001" y="0"/>
                </a:lnTo>
                <a:lnTo>
                  <a:pt x="0" y="0"/>
                </a:lnTo>
                <a:lnTo>
                  <a:pt x="0" y="464756"/>
                </a:lnTo>
                <a:close/>
              </a:path>
            </a:pathLst>
          </a:custGeom>
          <a:solidFill>
            <a:srgbClr val="76AE6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28"/>
          <p:cNvSpPr/>
          <p:nvPr/>
        </p:nvSpPr>
        <p:spPr>
          <a:xfrm>
            <a:off x="7536002" y="12"/>
            <a:ext cx="1608455" cy="396240"/>
          </a:xfrm>
          <a:custGeom>
            <a:avLst/>
            <a:gdLst/>
            <a:ahLst/>
            <a:cxnLst/>
            <a:rect l="l" t="t" r="r" b="b"/>
            <a:pathLst>
              <a:path w="1608454" h="396240">
                <a:moveTo>
                  <a:pt x="0" y="395986"/>
                </a:moveTo>
                <a:lnTo>
                  <a:pt x="1607997" y="395986"/>
                </a:lnTo>
                <a:lnTo>
                  <a:pt x="1607997" y="0"/>
                </a:lnTo>
                <a:lnTo>
                  <a:pt x="0" y="0"/>
                </a:lnTo>
                <a:lnTo>
                  <a:pt x="0" y="395986"/>
                </a:lnTo>
                <a:close/>
              </a:path>
            </a:pathLst>
          </a:custGeom>
          <a:solidFill>
            <a:srgbClr val="F7A6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object 29"/>
          <p:cNvSpPr/>
          <p:nvPr/>
        </p:nvSpPr>
        <p:spPr>
          <a:xfrm>
            <a:off x="8904008" y="3347999"/>
            <a:ext cx="240029" cy="1656080"/>
          </a:xfrm>
          <a:custGeom>
            <a:avLst/>
            <a:gdLst/>
            <a:ahLst/>
            <a:cxnLst/>
            <a:rect l="l" t="t" r="r" b="b"/>
            <a:pathLst>
              <a:path w="240029" h="1656079">
                <a:moveTo>
                  <a:pt x="0" y="1656003"/>
                </a:moveTo>
                <a:lnTo>
                  <a:pt x="239991" y="1656003"/>
                </a:lnTo>
                <a:lnTo>
                  <a:pt x="239991" y="0"/>
                </a:lnTo>
                <a:lnTo>
                  <a:pt x="0" y="0"/>
                </a:lnTo>
                <a:lnTo>
                  <a:pt x="0" y="1656003"/>
                </a:lnTo>
                <a:close/>
              </a:path>
            </a:pathLst>
          </a:custGeom>
          <a:solidFill>
            <a:srgbClr val="76AE6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1" name="object 30">
            <a:extLst>
              <a:ext uri="{FF2B5EF4-FFF2-40B4-BE49-F238E27FC236}">
                <a16:creationId xmlns:a16="http://schemas.microsoft.com/office/drawing/2014/main" id="{9434FE90-3551-DA4E-AEB2-FB61F32D3CD3}"/>
              </a:ext>
            </a:extLst>
          </p:cNvPr>
          <p:cNvSpPr/>
          <p:nvPr/>
        </p:nvSpPr>
        <p:spPr>
          <a:xfrm>
            <a:off x="457200" y="279006"/>
            <a:ext cx="5059794" cy="981418"/>
          </a:xfrm>
          <a:custGeom>
            <a:avLst/>
            <a:gdLst/>
            <a:ahLst/>
            <a:cxnLst/>
            <a:rect l="l" t="t" r="r" b="b"/>
            <a:pathLst>
              <a:path w="7391400" h="981075">
                <a:moveTo>
                  <a:pt x="0" y="980998"/>
                </a:moveTo>
                <a:lnTo>
                  <a:pt x="7390803" y="980998"/>
                </a:lnTo>
                <a:lnTo>
                  <a:pt x="7390803" y="0"/>
                </a:lnTo>
                <a:lnTo>
                  <a:pt x="0" y="0"/>
                </a:lnTo>
                <a:lnTo>
                  <a:pt x="0" y="980998"/>
                </a:lnTo>
                <a:close/>
              </a:path>
            </a:pathLst>
          </a:custGeom>
          <a:solidFill>
            <a:srgbClr val="006C6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Retângulo 11">
            <a:extLst>
              <a:ext uri="{FF2B5EF4-FFF2-40B4-BE49-F238E27FC236}">
                <a16:creationId xmlns:a16="http://schemas.microsoft.com/office/drawing/2014/main" id="{B14D1784-783B-574D-AC72-CE2A2DB99130}"/>
              </a:ext>
            </a:extLst>
          </p:cNvPr>
          <p:cNvSpPr/>
          <p:nvPr/>
        </p:nvSpPr>
        <p:spPr>
          <a:xfrm>
            <a:off x="493319" y="362417"/>
            <a:ext cx="5018043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2100" b="1" dirty="0" smtClean="0">
                <a:solidFill>
                  <a:schemeClr val="bg1"/>
                </a:solidFill>
                <a:latin typeface="Raleway"/>
              </a:rPr>
              <a:t>Contratação temporária de servidores aposentados e de militares inativos</a:t>
            </a:r>
            <a:endParaRPr lang="pt-BR" sz="2100" b="1" dirty="0"/>
          </a:p>
        </p:txBody>
      </p:sp>
      <p:sp>
        <p:nvSpPr>
          <p:cNvPr id="17" name="Retângulo 16">
            <a:extLst>
              <a:ext uri="{FF2B5EF4-FFF2-40B4-BE49-F238E27FC236}">
                <a16:creationId xmlns:a16="http://schemas.microsoft.com/office/drawing/2014/main" id="{3BA57600-B5BF-4943-93B4-99C8C1B82883}"/>
              </a:ext>
            </a:extLst>
          </p:cNvPr>
          <p:cNvSpPr/>
          <p:nvPr/>
        </p:nvSpPr>
        <p:spPr>
          <a:xfrm>
            <a:off x="297916" y="1483751"/>
            <a:ext cx="8411013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pt-BR" sz="2000" b="1" dirty="0" smtClean="0">
                <a:solidFill>
                  <a:srgbClr val="2B6C68"/>
                </a:solidFill>
                <a:latin typeface="Raleway"/>
              </a:rPr>
              <a:t>Outras informações relevantes:</a:t>
            </a:r>
            <a:endParaRPr lang="pt-BR" sz="2000" b="1" dirty="0">
              <a:solidFill>
                <a:srgbClr val="2B6C68"/>
              </a:solidFill>
              <a:latin typeface="Raleway"/>
            </a:endParaRPr>
          </a:p>
          <a:p>
            <a:pPr marL="800100" lvl="1" indent="-342900" algn="just">
              <a:buFont typeface="Wingdings" panose="05000000000000000000" pitchFamily="2" charset="2"/>
              <a:buChar char="§"/>
            </a:pPr>
            <a:r>
              <a:rPr lang="pt-BR" sz="2000" dirty="0" smtClean="0">
                <a:solidFill>
                  <a:srgbClr val="2B6C68"/>
                </a:solidFill>
                <a:latin typeface="Raleway"/>
              </a:rPr>
              <a:t>Agilidade do processo: 60 dias entre a publicação do edital e o término das contratações.</a:t>
            </a:r>
          </a:p>
          <a:p>
            <a:pPr marL="800100" lvl="1" indent="-342900" algn="just">
              <a:buFont typeface="Wingdings" panose="05000000000000000000" pitchFamily="2" charset="2"/>
              <a:buChar char="§"/>
            </a:pPr>
            <a:r>
              <a:rPr lang="pt-BR" sz="2000" dirty="0" smtClean="0">
                <a:solidFill>
                  <a:srgbClr val="2B6C68"/>
                </a:solidFill>
                <a:latin typeface="Raleway"/>
              </a:rPr>
              <a:t>Impossibilidade de realização de processo seletivo simplificado amplo no período da pandemia.</a:t>
            </a:r>
          </a:p>
          <a:p>
            <a:pPr marL="800100" lvl="1" indent="-342900" algn="just">
              <a:buFont typeface="Wingdings" panose="05000000000000000000" pitchFamily="2" charset="2"/>
              <a:buChar char="§"/>
            </a:pPr>
            <a:r>
              <a:rPr lang="pt-BR" sz="2000" dirty="0" smtClean="0">
                <a:solidFill>
                  <a:srgbClr val="2B6C68"/>
                </a:solidFill>
                <a:latin typeface="Raleway"/>
              </a:rPr>
              <a:t>Baixo custo do processo seletivo.</a:t>
            </a:r>
          </a:p>
          <a:p>
            <a:pPr marL="800100" lvl="1" indent="-342900" algn="just">
              <a:buFont typeface="Wingdings" panose="05000000000000000000" pitchFamily="2" charset="2"/>
              <a:buChar char="§"/>
            </a:pPr>
            <a:r>
              <a:rPr lang="pt-BR" sz="2000" dirty="0" smtClean="0">
                <a:solidFill>
                  <a:srgbClr val="2B6C68"/>
                </a:solidFill>
                <a:latin typeface="Raleway"/>
              </a:rPr>
              <a:t>Economicidade das contratações.</a:t>
            </a:r>
          </a:p>
          <a:p>
            <a:pPr marL="800100" lvl="1" indent="-342900" algn="just">
              <a:buFont typeface="Wingdings" panose="05000000000000000000" pitchFamily="2" charset="2"/>
              <a:buChar char="§"/>
            </a:pPr>
            <a:r>
              <a:rPr lang="pt-BR" sz="2000" dirty="0" smtClean="0">
                <a:solidFill>
                  <a:srgbClr val="2B6C68"/>
                </a:solidFill>
                <a:latin typeface="Raleway"/>
              </a:rPr>
              <a:t>Similaridade dos valores fixados para as remunerações:</a:t>
            </a:r>
          </a:p>
          <a:p>
            <a:pPr marL="895350" lvl="1" indent="-90488" algn="just">
              <a:buFont typeface="Wingdings" panose="05000000000000000000" pitchFamily="2" charset="2"/>
              <a:buChar char="§"/>
            </a:pPr>
            <a:r>
              <a:rPr lang="pt-BR" sz="2000" dirty="0" smtClean="0">
                <a:solidFill>
                  <a:srgbClr val="2B6C68"/>
                </a:solidFill>
                <a:latin typeface="Raleway"/>
              </a:rPr>
              <a:t> G.1, G.2, G.3 e G.6: aposentado - R$ 2.100,00 x militar - R$ 1.772,13 (valor médio) / R$ 2.303,91 (valor máximo)</a:t>
            </a:r>
          </a:p>
          <a:p>
            <a:pPr marL="895350" lvl="1" indent="-90488" algn="just">
              <a:buFont typeface="Wingdings" panose="05000000000000000000" pitchFamily="2" charset="2"/>
              <a:buChar char="§"/>
            </a:pPr>
            <a:r>
              <a:rPr lang="pt-BR" sz="2000" dirty="0">
                <a:solidFill>
                  <a:srgbClr val="2B6C68"/>
                </a:solidFill>
                <a:latin typeface="Raleway"/>
              </a:rPr>
              <a:t> </a:t>
            </a:r>
            <a:r>
              <a:rPr lang="pt-BR" sz="2000" dirty="0" smtClean="0">
                <a:solidFill>
                  <a:srgbClr val="2B6C68"/>
                </a:solidFill>
                <a:latin typeface="Raleway"/>
              </a:rPr>
              <a:t>G.4, G.5, G.7 e G.8: aposentado - R$ 4.200,00 x militar - R$ 4.092,87 (valor médio) / R$ 5.234,36 (valor máximo) </a:t>
            </a:r>
          </a:p>
          <a:p>
            <a:pPr marL="800100" lvl="1" indent="-342900" algn="just">
              <a:buFont typeface="Wingdings" panose="05000000000000000000" pitchFamily="2" charset="2"/>
              <a:buChar char="§"/>
            </a:pPr>
            <a:r>
              <a:rPr lang="pt-BR" sz="2000" dirty="0" smtClean="0">
                <a:solidFill>
                  <a:srgbClr val="2B6C68"/>
                </a:solidFill>
                <a:latin typeface="Raleway"/>
              </a:rPr>
              <a:t>Atendimento tempestivo a questionamentos do TCU, MPF e Judiciário (ação popular e ação civil pública).</a:t>
            </a:r>
            <a:endParaRPr lang="pt-BR" sz="2000" dirty="0">
              <a:solidFill>
                <a:srgbClr val="2B6C68"/>
              </a:solidFill>
              <a:latin typeface="Raleway"/>
            </a:endParaRPr>
          </a:p>
        </p:txBody>
      </p:sp>
      <p:grpSp>
        <p:nvGrpSpPr>
          <p:cNvPr id="16" name="Agrupar 15"/>
          <p:cNvGrpSpPr/>
          <p:nvPr/>
        </p:nvGrpSpPr>
        <p:grpSpPr>
          <a:xfrm>
            <a:off x="5516994" y="5985013"/>
            <a:ext cx="3627120" cy="855156"/>
            <a:chOff x="5516994" y="5985013"/>
            <a:chExt cx="3627120" cy="855156"/>
          </a:xfrm>
        </p:grpSpPr>
        <p:sp>
          <p:nvSpPr>
            <p:cNvPr id="18" name="object 7"/>
            <p:cNvSpPr/>
            <p:nvPr/>
          </p:nvSpPr>
          <p:spPr>
            <a:xfrm>
              <a:off x="8074596" y="6187015"/>
              <a:ext cx="702906" cy="331141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" name="object 13">
              <a:extLst>
                <a:ext uri="{FF2B5EF4-FFF2-40B4-BE49-F238E27FC236}">
                  <a16:creationId xmlns:a16="http://schemas.microsoft.com/office/drawing/2014/main" id="{94BD26A5-C923-714B-B069-527B4F627B78}"/>
                </a:ext>
              </a:extLst>
            </p:cNvPr>
            <p:cNvSpPr/>
            <p:nvPr/>
          </p:nvSpPr>
          <p:spPr>
            <a:xfrm>
              <a:off x="5516994" y="5985013"/>
              <a:ext cx="3627120" cy="855015"/>
            </a:xfrm>
            <a:custGeom>
              <a:avLst/>
              <a:gdLst/>
              <a:ahLst/>
              <a:cxnLst/>
              <a:rect l="l" t="t" r="r" b="b"/>
              <a:pathLst>
                <a:path w="3627120" h="231139">
                  <a:moveTo>
                    <a:pt x="0" y="230987"/>
                  </a:moveTo>
                  <a:lnTo>
                    <a:pt x="3627005" y="230987"/>
                  </a:lnTo>
                  <a:lnTo>
                    <a:pt x="3627005" y="0"/>
                  </a:lnTo>
                  <a:lnTo>
                    <a:pt x="0" y="0"/>
                  </a:lnTo>
                  <a:lnTo>
                    <a:pt x="0" y="230987"/>
                  </a:lnTo>
                  <a:close/>
                </a:path>
              </a:pathLst>
            </a:custGeom>
            <a:solidFill>
              <a:srgbClr val="F7A6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" name="object 15">
              <a:extLst>
                <a:ext uri="{FF2B5EF4-FFF2-40B4-BE49-F238E27FC236}">
                  <a16:creationId xmlns:a16="http://schemas.microsoft.com/office/drawing/2014/main" id="{39172E40-C72D-A642-91A2-046ED5D2642B}"/>
                </a:ext>
              </a:extLst>
            </p:cNvPr>
            <p:cNvSpPr/>
            <p:nvPr/>
          </p:nvSpPr>
          <p:spPr>
            <a:xfrm>
              <a:off x="5670003" y="6081344"/>
              <a:ext cx="3474085" cy="758825"/>
            </a:xfrm>
            <a:custGeom>
              <a:avLst/>
              <a:gdLst/>
              <a:ahLst/>
              <a:cxnLst/>
              <a:rect l="l" t="t" r="r" b="b"/>
              <a:pathLst>
                <a:path w="3474084" h="758825">
                  <a:moveTo>
                    <a:pt x="0" y="758659"/>
                  </a:moveTo>
                  <a:lnTo>
                    <a:pt x="3473996" y="758659"/>
                  </a:lnTo>
                  <a:lnTo>
                    <a:pt x="3473996" y="0"/>
                  </a:lnTo>
                  <a:lnTo>
                    <a:pt x="0" y="0"/>
                  </a:lnTo>
                  <a:lnTo>
                    <a:pt x="0" y="758659"/>
                  </a:lnTo>
                  <a:close/>
                </a:path>
              </a:pathLst>
            </a:custGeom>
            <a:solidFill>
              <a:srgbClr val="FFFDE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" name="object 3">
              <a:extLst>
                <a:ext uri="{FF2B5EF4-FFF2-40B4-BE49-F238E27FC236}">
                  <a16:creationId xmlns:a16="http://schemas.microsoft.com/office/drawing/2014/main" id="{3108EE41-8CD9-0E44-8433-BD33E3A7C79D}"/>
                </a:ext>
              </a:extLst>
            </p:cNvPr>
            <p:cNvSpPr/>
            <p:nvPr/>
          </p:nvSpPr>
          <p:spPr>
            <a:xfrm>
              <a:off x="7604759" y="6290792"/>
              <a:ext cx="333082" cy="201701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" name="object 4">
              <a:extLst>
                <a:ext uri="{FF2B5EF4-FFF2-40B4-BE49-F238E27FC236}">
                  <a16:creationId xmlns:a16="http://schemas.microsoft.com/office/drawing/2014/main" id="{C06807C8-980D-9A4A-80C3-F7C68ED6903B}"/>
                </a:ext>
              </a:extLst>
            </p:cNvPr>
            <p:cNvSpPr/>
            <p:nvPr/>
          </p:nvSpPr>
          <p:spPr>
            <a:xfrm>
              <a:off x="7639925" y="6332639"/>
              <a:ext cx="254038" cy="134353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" name="object 5">
              <a:extLst>
                <a:ext uri="{FF2B5EF4-FFF2-40B4-BE49-F238E27FC236}">
                  <a16:creationId xmlns:a16="http://schemas.microsoft.com/office/drawing/2014/main" id="{69D1C18A-6E71-D841-B0B3-AE8619AE4752}"/>
                </a:ext>
              </a:extLst>
            </p:cNvPr>
            <p:cNvSpPr/>
            <p:nvPr/>
          </p:nvSpPr>
          <p:spPr>
            <a:xfrm>
              <a:off x="7600442" y="6353923"/>
              <a:ext cx="433070" cy="164465"/>
            </a:xfrm>
            <a:custGeom>
              <a:avLst/>
              <a:gdLst/>
              <a:ahLst/>
              <a:cxnLst/>
              <a:rect l="l" t="t" r="r" b="b"/>
              <a:pathLst>
                <a:path w="433070" h="164465">
                  <a:moveTo>
                    <a:pt x="396065" y="0"/>
                  </a:moveTo>
                  <a:lnTo>
                    <a:pt x="326320" y="5599"/>
                  </a:lnTo>
                  <a:lnTo>
                    <a:pt x="226410" y="26749"/>
                  </a:lnTo>
                  <a:lnTo>
                    <a:pt x="166897" y="47078"/>
                  </a:lnTo>
                  <a:lnTo>
                    <a:pt x="115533" y="69664"/>
                  </a:lnTo>
                  <a:lnTo>
                    <a:pt x="72879" y="92374"/>
                  </a:lnTo>
                  <a:lnTo>
                    <a:pt x="39496" y="113072"/>
                  </a:lnTo>
                  <a:lnTo>
                    <a:pt x="2556" y="140045"/>
                  </a:lnTo>
                  <a:lnTo>
                    <a:pt x="0" y="142193"/>
                  </a:lnTo>
                  <a:lnTo>
                    <a:pt x="0" y="163961"/>
                  </a:lnTo>
                  <a:lnTo>
                    <a:pt x="7714" y="157617"/>
                  </a:lnTo>
                  <a:lnTo>
                    <a:pt x="14185" y="152879"/>
                  </a:lnTo>
                  <a:lnTo>
                    <a:pt x="66688" y="122836"/>
                  </a:lnTo>
                  <a:lnTo>
                    <a:pt x="104129" y="105638"/>
                  </a:lnTo>
                  <a:lnTo>
                    <a:pt x="149640" y="88693"/>
                  </a:lnTo>
                  <a:lnTo>
                    <a:pt x="203104" y="73512"/>
                  </a:lnTo>
                  <a:lnTo>
                    <a:pt x="264402" y="61606"/>
                  </a:lnTo>
                  <a:lnTo>
                    <a:pt x="333413" y="54487"/>
                  </a:lnTo>
                  <a:lnTo>
                    <a:pt x="381615" y="53131"/>
                  </a:lnTo>
                  <a:lnTo>
                    <a:pt x="432904" y="53131"/>
                  </a:lnTo>
                  <a:lnTo>
                    <a:pt x="432904" y="17"/>
                  </a:lnTo>
                  <a:lnTo>
                    <a:pt x="396065" y="0"/>
                  </a:lnTo>
                  <a:close/>
                </a:path>
                <a:path w="433070" h="164465">
                  <a:moveTo>
                    <a:pt x="432904" y="53131"/>
                  </a:moveTo>
                  <a:lnTo>
                    <a:pt x="381615" y="53131"/>
                  </a:lnTo>
                  <a:lnTo>
                    <a:pt x="406875" y="53551"/>
                  </a:lnTo>
                  <a:lnTo>
                    <a:pt x="432904" y="54766"/>
                  </a:lnTo>
                  <a:lnTo>
                    <a:pt x="432904" y="53131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" name="object 6">
              <a:extLst>
                <a:ext uri="{FF2B5EF4-FFF2-40B4-BE49-F238E27FC236}">
                  <a16:creationId xmlns:a16="http://schemas.microsoft.com/office/drawing/2014/main" id="{9B225C2B-D8D1-9549-B61A-986F5D632562}"/>
                </a:ext>
              </a:extLst>
            </p:cNvPr>
            <p:cNvSpPr/>
            <p:nvPr/>
          </p:nvSpPr>
          <p:spPr>
            <a:xfrm>
              <a:off x="7600454" y="6407086"/>
              <a:ext cx="432879" cy="110794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" name="object 3">
              <a:extLst>
                <a:ext uri="{FF2B5EF4-FFF2-40B4-BE49-F238E27FC236}">
                  <a16:creationId xmlns:a16="http://schemas.microsoft.com/office/drawing/2014/main" id="{E701E6A7-E487-DE48-B93D-AA3B810C2209}"/>
                </a:ext>
              </a:extLst>
            </p:cNvPr>
            <p:cNvSpPr/>
            <p:nvPr/>
          </p:nvSpPr>
          <p:spPr>
            <a:xfrm>
              <a:off x="7604785" y="6482664"/>
              <a:ext cx="12763" cy="9829"/>
            </a:xfrm>
            <a:prstGeom prst="rect">
              <a:avLst/>
            </a:prstGeom>
            <a:blipFill>
              <a:blip r:embed="rId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" name="object 4">
              <a:extLst>
                <a:ext uri="{FF2B5EF4-FFF2-40B4-BE49-F238E27FC236}">
                  <a16:creationId xmlns:a16="http://schemas.microsoft.com/office/drawing/2014/main" id="{FF1BFC07-9DA7-2B49-AE54-DB96DC109AF6}"/>
                </a:ext>
              </a:extLst>
            </p:cNvPr>
            <p:cNvSpPr/>
            <p:nvPr/>
          </p:nvSpPr>
          <p:spPr>
            <a:xfrm>
              <a:off x="7604759" y="6290792"/>
              <a:ext cx="333082" cy="201701"/>
            </a:xfrm>
            <a:prstGeom prst="rect">
              <a:avLst/>
            </a:prstGeom>
            <a:blipFill>
              <a:blip r:embed="rId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" name="object 5">
              <a:extLst>
                <a:ext uri="{FF2B5EF4-FFF2-40B4-BE49-F238E27FC236}">
                  <a16:creationId xmlns:a16="http://schemas.microsoft.com/office/drawing/2014/main" id="{C6AC9697-0841-1A49-9EDE-EB3FC72B34DA}"/>
                </a:ext>
              </a:extLst>
            </p:cNvPr>
            <p:cNvSpPr/>
            <p:nvPr/>
          </p:nvSpPr>
          <p:spPr>
            <a:xfrm>
              <a:off x="7639925" y="6332639"/>
              <a:ext cx="254038" cy="134353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4" name="object 6">
              <a:extLst>
                <a:ext uri="{FF2B5EF4-FFF2-40B4-BE49-F238E27FC236}">
                  <a16:creationId xmlns:a16="http://schemas.microsoft.com/office/drawing/2014/main" id="{05EABDDA-4BD9-234A-BC98-C20AC3235201}"/>
                </a:ext>
              </a:extLst>
            </p:cNvPr>
            <p:cNvSpPr/>
            <p:nvPr/>
          </p:nvSpPr>
          <p:spPr>
            <a:xfrm>
              <a:off x="7600442" y="6353923"/>
              <a:ext cx="433070" cy="164465"/>
            </a:xfrm>
            <a:custGeom>
              <a:avLst/>
              <a:gdLst/>
              <a:ahLst/>
              <a:cxnLst/>
              <a:rect l="l" t="t" r="r" b="b"/>
              <a:pathLst>
                <a:path w="433070" h="164465">
                  <a:moveTo>
                    <a:pt x="396065" y="0"/>
                  </a:moveTo>
                  <a:lnTo>
                    <a:pt x="326320" y="5599"/>
                  </a:lnTo>
                  <a:lnTo>
                    <a:pt x="226410" y="26749"/>
                  </a:lnTo>
                  <a:lnTo>
                    <a:pt x="166897" y="47078"/>
                  </a:lnTo>
                  <a:lnTo>
                    <a:pt x="115533" y="69664"/>
                  </a:lnTo>
                  <a:lnTo>
                    <a:pt x="72879" y="92374"/>
                  </a:lnTo>
                  <a:lnTo>
                    <a:pt x="39496" y="113072"/>
                  </a:lnTo>
                  <a:lnTo>
                    <a:pt x="2556" y="140045"/>
                  </a:lnTo>
                  <a:lnTo>
                    <a:pt x="0" y="142193"/>
                  </a:lnTo>
                  <a:lnTo>
                    <a:pt x="0" y="163961"/>
                  </a:lnTo>
                  <a:lnTo>
                    <a:pt x="7714" y="157617"/>
                  </a:lnTo>
                  <a:lnTo>
                    <a:pt x="14185" y="152879"/>
                  </a:lnTo>
                  <a:lnTo>
                    <a:pt x="66688" y="122836"/>
                  </a:lnTo>
                  <a:lnTo>
                    <a:pt x="104129" y="105638"/>
                  </a:lnTo>
                  <a:lnTo>
                    <a:pt x="149640" y="88693"/>
                  </a:lnTo>
                  <a:lnTo>
                    <a:pt x="203104" y="73512"/>
                  </a:lnTo>
                  <a:lnTo>
                    <a:pt x="264402" y="61606"/>
                  </a:lnTo>
                  <a:lnTo>
                    <a:pt x="333413" y="54487"/>
                  </a:lnTo>
                  <a:lnTo>
                    <a:pt x="381615" y="53131"/>
                  </a:lnTo>
                  <a:lnTo>
                    <a:pt x="432904" y="53131"/>
                  </a:lnTo>
                  <a:lnTo>
                    <a:pt x="432904" y="17"/>
                  </a:lnTo>
                  <a:lnTo>
                    <a:pt x="396065" y="0"/>
                  </a:lnTo>
                  <a:close/>
                </a:path>
                <a:path w="433070" h="164465">
                  <a:moveTo>
                    <a:pt x="432904" y="53131"/>
                  </a:moveTo>
                  <a:lnTo>
                    <a:pt x="381615" y="53131"/>
                  </a:lnTo>
                  <a:lnTo>
                    <a:pt x="406875" y="53551"/>
                  </a:lnTo>
                  <a:lnTo>
                    <a:pt x="432904" y="54766"/>
                  </a:lnTo>
                  <a:lnTo>
                    <a:pt x="432904" y="53131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5" name="object 7">
              <a:extLst>
                <a:ext uri="{FF2B5EF4-FFF2-40B4-BE49-F238E27FC236}">
                  <a16:creationId xmlns:a16="http://schemas.microsoft.com/office/drawing/2014/main" id="{572D0A41-2A58-7045-8817-61971F54837F}"/>
                </a:ext>
              </a:extLst>
            </p:cNvPr>
            <p:cNvSpPr/>
            <p:nvPr/>
          </p:nvSpPr>
          <p:spPr>
            <a:xfrm>
              <a:off x="7600454" y="6407086"/>
              <a:ext cx="432879" cy="110794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6" name="object 16">
              <a:extLst>
                <a:ext uri="{FF2B5EF4-FFF2-40B4-BE49-F238E27FC236}">
                  <a16:creationId xmlns:a16="http://schemas.microsoft.com/office/drawing/2014/main" id="{3DA62FB8-FBBE-6A40-AF62-8EF369944C11}"/>
                </a:ext>
              </a:extLst>
            </p:cNvPr>
            <p:cNvSpPr/>
            <p:nvPr/>
          </p:nvSpPr>
          <p:spPr>
            <a:xfrm>
              <a:off x="7605242" y="6305943"/>
              <a:ext cx="433070" cy="306705"/>
            </a:xfrm>
            <a:custGeom>
              <a:avLst/>
              <a:gdLst/>
              <a:ahLst/>
              <a:cxnLst/>
              <a:rect l="l" t="t" r="r" b="b"/>
              <a:pathLst>
                <a:path w="433070" h="306704">
                  <a:moveTo>
                    <a:pt x="0" y="306400"/>
                  </a:moveTo>
                  <a:lnTo>
                    <a:pt x="432892" y="306400"/>
                  </a:lnTo>
                  <a:lnTo>
                    <a:pt x="432892" y="0"/>
                  </a:lnTo>
                  <a:lnTo>
                    <a:pt x="0" y="0"/>
                  </a:lnTo>
                  <a:lnTo>
                    <a:pt x="0" y="30640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7" name="object 17">
              <a:extLst>
                <a:ext uri="{FF2B5EF4-FFF2-40B4-BE49-F238E27FC236}">
                  <a16:creationId xmlns:a16="http://schemas.microsoft.com/office/drawing/2014/main" id="{6E637AA7-0957-E848-BC85-C247E71FE3C9}"/>
                </a:ext>
              </a:extLst>
            </p:cNvPr>
            <p:cNvSpPr/>
            <p:nvPr/>
          </p:nvSpPr>
          <p:spPr>
            <a:xfrm>
              <a:off x="7605229" y="6305893"/>
              <a:ext cx="432904" cy="284708"/>
            </a:xfrm>
            <a:prstGeom prst="rect">
              <a:avLst/>
            </a:prstGeom>
            <a:blipFill>
              <a:blip r:embed="rId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8" name="object 18">
              <a:extLst>
                <a:ext uri="{FF2B5EF4-FFF2-40B4-BE49-F238E27FC236}">
                  <a16:creationId xmlns:a16="http://schemas.microsoft.com/office/drawing/2014/main" id="{F61BC634-FD78-5046-A0E0-B1DB33882B87}"/>
                </a:ext>
              </a:extLst>
            </p:cNvPr>
            <p:cNvSpPr/>
            <p:nvPr/>
          </p:nvSpPr>
          <p:spPr>
            <a:xfrm>
              <a:off x="7609585" y="6581317"/>
              <a:ext cx="7150" cy="5676"/>
            </a:xfrm>
            <a:prstGeom prst="rect">
              <a:avLst/>
            </a:prstGeom>
            <a:blipFill>
              <a:blip r:embed="rId1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9" name="object 19">
              <a:extLst>
                <a:ext uri="{FF2B5EF4-FFF2-40B4-BE49-F238E27FC236}">
                  <a16:creationId xmlns:a16="http://schemas.microsoft.com/office/drawing/2014/main" id="{A7152C6C-EC47-8742-8DFD-47C5B356F4A7}"/>
                </a:ext>
              </a:extLst>
            </p:cNvPr>
            <p:cNvSpPr/>
            <p:nvPr/>
          </p:nvSpPr>
          <p:spPr>
            <a:xfrm>
              <a:off x="7609560" y="6385293"/>
              <a:ext cx="333082" cy="201701"/>
            </a:xfrm>
            <a:prstGeom prst="rect">
              <a:avLst/>
            </a:prstGeom>
            <a:blipFill>
              <a:blip r:embed="rId1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0" name="object 20">
              <a:extLst>
                <a:ext uri="{FF2B5EF4-FFF2-40B4-BE49-F238E27FC236}">
                  <a16:creationId xmlns:a16="http://schemas.microsoft.com/office/drawing/2014/main" id="{9744043E-0B05-8446-A2A5-AC50D09F353A}"/>
                </a:ext>
              </a:extLst>
            </p:cNvPr>
            <p:cNvSpPr/>
            <p:nvPr/>
          </p:nvSpPr>
          <p:spPr>
            <a:xfrm>
              <a:off x="7644727" y="6427139"/>
              <a:ext cx="254038" cy="134353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1" name="object 21">
              <a:extLst>
                <a:ext uri="{FF2B5EF4-FFF2-40B4-BE49-F238E27FC236}">
                  <a16:creationId xmlns:a16="http://schemas.microsoft.com/office/drawing/2014/main" id="{E33153F9-BCDF-F441-8317-CE3DEBDEE8A1}"/>
                </a:ext>
              </a:extLst>
            </p:cNvPr>
            <p:cNvSpPr/>
            <p:nvPr/>
          </p:nvSpPr>
          <p:spPr>
            <a:xfrm>
              <a:off x="7605242" y="6448424"/>
              <a:ext cx="433070" cy="164465"/>
            </a:xfrm>
            <a:custGeom>
              <a:avLst/>
              <a:gdLst/>
              <a:ahLst/>
              <a:cxnLst/>
              <a:rect l="l" t="t" r="r" b="b"/>
              <a:pathLst>
                <a:path w="433070" h="164465">
                  <a:moveTo>
                    <a:pt x="396065" y="0"/>
                  </a:moveTo>
                  <a:lnTo>
                    <a:pt x="326320" y="5599"/>
                  </a:lnTo>
                  <a:lnTo>
                    <a:pt x="226410" y="26749"/>
                  </a:lnTo>
                  <a:lnTo>
                    <a:pt x="166897" y="47078"/>
                  </a:lnTo>
                  <a:lnTo>
                    <a:pt x="115533" y="69664"/>
                  </a:lnTo>
                  <a:lnTo>
                    <a:pt x="72879" y="92374"/>
                  </a:lnTo>
                  <a:lnTo>
                    <a:pt x="39496" y="113072"/>
                  </a:lnTo>
                  <a:lnTo>
                    <a:pt x="2556" y="140045"/>
                  </a:lnTo>
                  <a:lnTo>
                    <a:pt x="0" y="142193"/>
                  </a:lnTo>
                  <a:lnTo>
                    <a:pt x="0" y="163961"/>
                  </a:lnTo>
                  <a:lnTo>
                    <a:pt x="7714" y="157617"/>
                  </a:lnTo>
                  <a:lnTo>
                    <a:pt x="14185" y="152879"/>
                  </a:lnTo>
                  <a:lnTo>
                    <a:pt x="66688" y="122836"/>
                  </a:lnTo>
                  <a:lnTo>
                    <a:pt x="104129" y="105638"/>
                  </a:lnTo>
                  <a:lnTo>
                    <a:pt x="149640" y="88693"/>
                  </a:lnTo>
                  <a:lnTo>
                    <a:pt x="203104" y="73512"/>
                  </a:lnTo>
                  <a:lnTo>
                    <a:pt x="264402" y="61606"/>
                  </a:lnTo>
                  <a:lnTo>
                    <a:pt x="333413" y="54487"/>
                  </a:lnTo>
                  <a:lnTo>
                    <a:pt x="381615" y="53131"/>
                  </a:lnTo>
                  <a:lnTo>
                    <a:pt x="432904" y="53131"/>
                  </a:lnTo>
                  <a:lnTo>
                    <a:pt x="432904" y="17"/>
                  </a:lnTo>
                  <a:lnTo>
                    <a:pt x="396065" y="0"/>
                  </a:lnTo>
                  <a:close/>
                </a:path>
                <a:path w="433070" h="164465">
                  <a:moveTo>
                    <a:pt x="432904" y="53131"/>
                  </a:moveTo>
                  <a:lnTo>
                    <a:pt x="381615" y="53131"/>
                  </a:lnTo>
                  <a:lnTo>
                    <a:pt x="406875" y="53551"/>
                  </a:lnTo>
                  <a:lnTo>
                    <a:pt x="432904" y="54766"/>
                  </a:lnTo>
                  <a:lnTo>
                    <a:pt x="432904" y="53131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2" name="object 22">
              <a:extLst>
                <a:ext uri="{FF2B5EF4-FFF2-40B4-BE49-F238E27FC236}">
                  <a16:creationId xmlns:a16="http://schemas.microsoft.com/office/drawing/2014/main" id="{9A75F09A-AA5D-3E49-8E8B-5BB338761EE4}"/>
                </a:ext>
              </a:extLst>
            </p:cNvPr>
            <p:cNvSpPr/>
            <p:nvPr/>
          </p:nvSpPr>
          <p:spPr>
            <a:xfrm>
              <a:off x="7605255" y="6501574"/>
              <a:ext cx="432879" cy="110807"/>
            </a:xfrm>
            <a:prstGeom prst="rect">
              <a:avLst/>
            </a:prstGeom>
            <a:blipFill>
              <a:blip r:embed="rId1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3" name="object 23">
              <a:extLst>
                <a:ext uri="{FF2B5EF4-FFF2-40B4-BE49-F238E27FC236}">
                  <a16:creationId xmlns:a16="http://schemas.microsoft.com/office/drawing/2014/main" id="{0A56E375-43B7-9344-A956-92F72D939FF5}"/>
                </a:ext>
              </a:extLst>
            </p:cNvPr>
            <p:cNvSpPr/>
            <p:nvPr/>
          </p:nvSpPr>
          <p:spPr>
            <a:xfrm>
              <a:off x="8079396" y="6281516"/>
              <a:ext cx="702906" cy="331139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4" name="object 24">
              <a:extLst>
                <a:ext uri="{FF2B5EF4-FFF2-40B4-BE49-F238E27FC236}">
                  <a16:creationId xmlns:a16="http://schemas.microsoft.com/office/drawing/2014/main" id="{2F87A6DB-0167-904C-878F-C1DD71C43EF2}"/>
                </a:ext>
              </a:extLst>
            </p:cNvPr>
            <p:cNvSpPr/>
            <p:nvPr/>
          </p:nvSpPr>
          <p:spPr>
            <a:xfrm>
              <a:off x="6029998" y="6453775"/>
              <a:ext cx="1447914" cy="157289"/>
            </a:xfrm>
            <a:prstGeom prst="rect">
              <a:avLst/>
            </a:prstGeom>
            <a:blipFill>
              <a:blip r:embed="rId1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4" name="object 14"/>
          <p:cNvSpPr/>
          <p:nvPr/>
        </p:nvSpPr>
        <p:spPr>
          <a:xfrm>
            <a:off x="251993" y="6216002"/>
            <a:ext cx="5418455" cy="624205"/>
          </a:xfrm>
          <a:custGeom>
            <a:avLst/>
            <a:gdLst/>
            <a:ahLst/>
            <a:cxnLst/>
            <a:rect l="l" t="t" r="r" b="b"/>
            <a:pathLst>
              <a:path w="5418455" h="624204">
                <a:moveTo>
                  <a:pt x="0" y="624001"/>
                </a:moveTo>
                <a:lnTo>
                  <a:pt x="5418010" y="624001"/>
                </a:lnTo>
                <a:lnTo>
                  <a:pt x="5418010" y="0"/>
                </a:lnTo>
                <a:lnTo>
                  <a:pt x="0" y="0"/>
                </a:lnTo>
                <a:lnTo>
                  <a:pt x="0" y="624001"/>
                </a:lnTo>
                <a:close/>
              </a:path>
            </a:pathLst>
          </a:custGeom>
          <a:solidFill>
            <a:srgbClr val="FFCC00"/>
          </a:solidFill>
        </p:spPr>
        <p:txBody>
          <a:bodyPr wrap="square" lIns="0" tIns="0" rIns="0" bIns="0" rtlCol="0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543811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object 10"/>
          <p:cNvSpPr/>
          <p:nvPr/>
        </p:nvSpPr>
        <p:spPr>
          <a:xfrm>
            <a:off x="0" y="12"/>
            <a:ext cx="9144000" cy="6840220"/>
          </a:xfrm>
          <a:custGeom>
            <a:avLst/>
            <a:gdLst/>
            <a:ahLst/>
            <a:cxnLst/>
            <a:rect l="l" t="t" r="r" b="b"/>
            <a:pathLst>
              <a:path w="9144000" h="6840220">
                <a:moveTo>
                  <a:pt x="0" y="6839991"/>
                </a:moveTo>
                <a:lnTo>
                  <a:pt x="9144000" y="6839991"/>
                </a:lnTo>
                <a:lnTo>
                  <a:pt x="9144000" y="0"/>
                </a:lnTo>
                <a:lnTo>
                  <a:pt x="0" y="0"/>
                </a:lnTo>
                <a:lnTo>
                  <a:pt x="0" y="6839991"/>
                </a:lnTo>
                <a:close/>
              </a:path>
            </a:pathLst>
          </a:custGeom>
          <a:solidFill>
            <a:srgbClr val="FFCC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4895989" y="12"/>
            <a:ext cx="4248150" cy="1332230"/>
          </a:xfrm>
          <a:custGeom>
            <a:avLst/>
            <a:gdLst/>
            <a:ahLst/>
            <a:cxnLst/>
            <a:rect l="l" t="t" r="r" b="b"/>
            <a:pathLst>
              <a:path w="4248150" h="1332230">
                <a:moveTo>
                  <a:pt x="0" y="1331988"/>
                </a:moveTo>
                <a:lnTo>
                  <a:pt x="4248010" y="1331988"/>
                </a:lnTo>
                <a:lnTo>
                  <a:pt x="4248010" y="0"/>
                </a:lnTo>
                <a:lnTo>
                  <a:pt x="0" y="0"/>
                </a:lnTo>
                <a:lnTo>
                  <a:pt x="0" y="1331988"/>
                </a:lnTo>
                <a:close/>
              </a:path>
            </a:pathLst>
          </a:custGeom>
          <a:solidFill>
            <a:srgbClr val="F7A6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0" y="1583994"/>
            <a:ext cx="259715" cy="621030"/>
          </a:xfrm>
          <a:custGeom>
            <a:avLst/>
            <a:gdLst/>
            <a:ahLst/>
            <a:cxnLst/>
            <a:rect l="l" t="t" r="r" b="b"/>
            <a:pathLst>
              <a:path w="259715" h="621030">
                <a:moveTo>
                  <a:pt x="0" y="621004"/>
                </a:moveTo>
                <a:lnTo>
                  <a:pt x="259194" y="621004"/>
                </a:lnTo>
                <a:lnTo>
                  <a:pt x="259194" y="0"/>
                </a:lnTo>
                <a:lnTo>
                  <a:pt x="0" y="0"/>
                </a:lnTo>
                <a:lnTo>
                  <a:pt x="0" y="621004"/>
                </a:lnTo>
                <a:close/>
              </a:path>
            </a:pathLst>
          </a:custGeom>
          <a:solidFill>
            <a:srgbClr val="76AE6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 txBox="1">
            <a:spLocks noGrp="1"/>
          </p:cNvSpPr>
          <p:nvPr>
            <p:ph type="title"/>
          </p:nvPr>
        </p:nvSpPr>
        <p:spPr>
          <a:xfrm>
            <a:off x="1229300" y="3010433"/>
            <a:ext cx="3611879" cy="96693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pt-BR" sz="5000" spc="-35" dirty="0">
                <a:solidFill>
                  <a:srgbClr val="006C67"/>
                </a:solidFill>
              </a:rPr>
              <a:t>OBRIGADO</a:t>
            </a:r>
            <a:br>
              <a:rPr lang="pt-BR" sz="5000" spc="-35" dirty="0">
                <a:solidFill>
                  <a:srgbClr val="006C67"/>
                </a:solidFill>
              </a:rPr>
            </a:br>
            <a:r>
              <a:rPr lang="pt-BR" sz="1200" spc="-35" dirty="0">
                <a:solidFill>
                  <a:srgbClr val="006C67"/>
                </a:solidFill>
              </a:rPr>
              <a:t>WWW.PREVIDENCIA.GOV.BR</a:t>
            </a:r>
            <a:endParaRPr sz="5000" dirty="0"/>
          </a:p>
        </p:txBody>
      </p:sp>
      <p:sp>
        <p:nvSpPr>
          <p:cNvPr id="16" name="object 16"/>
          <p:cNvSpPr/>
          <p:nvPr/>
        </p:nvSpPr>
        <p:spPr>
          <a:xfrm>
            <a:off x="0" y="2204999"/>
            <a:ext cx="882015" cy="2430145"/>
          </a:xfrm>
          <a:custGeom>
            <a:avLst/>
            <a:gdLst/>
            <a:ahLst/>
            <a:cxnLst/>
            <a:rect l="l" t="t" r="r" b="b"/>
            <a:pathLst>
              <a:path w="882015" h="2430145">
                <a:moveTo>
                  <a:pt x="0" y="2430005"/>
                </a:moveTo>
                <a:lnTo>
                  <a:pt x="882002" y="2430005"/>
                </a:lnTo>
                <a:lnTo>
                  <a:pt x="882002" y="0"/>
                </a:lnTo>
                <a:lnTo>
                  <a:pt x="0" y="0"/>
                </a:lnTo>
                <a:lnTo>
                  <a:pt x="0" y="2430005"/>
                </a:lnTo>
                <a:close/>
              </a:path>
            </a:pathLst>
          </a:custGeom>
          <a:solidFill>
            <a:srgbClr val="006C67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3" name="Agrupar 2"/>
          <p:cNvGrpSpPr/>
          <p:nvPr/>
        </p:nvGrpSpPr>
        <p:grpSpPr>
          <a:xfrm>
            <a:off x="5516994" y="5985013"/>
            <a:ext cx="3627120" cy="855156"/>
            <a:chOff x="5516994" y="5985013"/>
            <a:chExt cx="3627120" cy="855156"/>
          </a:xfrm>
        </p:grpSpPr>
        <p:sp>
          <p:nvSpPr>
            <p:cNvPr id="7" name="object 7"/>
            <p:cNvSpPr/>
            <p:nvPr/>
          </p:nvSpPr>
          <p:spPr>
            <a:xfrm>
              <a:off x="8074596" y="6187015"/>
              <a:ext cx="702906" cy="331141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6" name="object 13">
              <a:extLst>
                <a:ext uri="{FF2B5EF4-FFF2-40B4-BE49-F238E27FC236}">
                  <a16:creationId xmlns:a16="http://schemas.microsoft.com/office/drawing/2014/main" id="{94BD26A5-C923-714B-B069-527B4F627B78}"/>
                </a:ext>
              </a:extLst>
            </p:cNvPr>
            <p:cNvSpPr/>
            <p:nvPr/>
          </p:nvSpPr>
          <p:spPr>
            <a:xfrm>
              <a:off x="5516994" y="5985013"/>
              <a:ext cx="3627120" cy="855015"/>
            </a:xfrm>
            <a:custGeom>
              <a:avLst/>
              <a:gdLst/>
              <a:ahLst/>
              <a:cxnLst/>
              <a:rect l="l" t="t" r="r" b="b"/>
              <a:pathLst>
                <a:path w="3627120" h="231139">
                  <a:moveTo>
                    <a:pt x="0" y="230987"/>
                  </a:moveTo>
                  <a:lnTo>
                    <a:pt x="3627005" y="230987"/>
                  </a:lnTo>
                  <a:lnTo>
                    <a:pt x="3627005" y="0"/>
                  </a:lnTo>
                  <a:lnTo>
                    <a:pt x="0" y="0"/>
                  </a:lnTo>
                  <a:lnTo>
                    <a:pt x="0" y="230987"/>
                  </a:lnTo>
                  <a:close/>
                </a:path>
              </a:pathLst>
            </a:custGeom>
            <a:solidFill>
              <a:srgbClr val="F7A6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" name="object 15">
              <a:extLst>
                <a:ext uri="{FF2B5EF4-FFF2-40B4-BE49-F238E27FC236}">
                  <a16:creationId xmlns:a16="http://schemas.microsoft.com/office/drawing/2014/main" id="{39172E40-C72D-A642-91A2-046ED5D2642B}"/>
                </a:ext>
              </a:extLst>
            </p:cNvPr>
            <p:cNvSpPr/>
            <p:nvPr/>
          </p:nvSpPr>
          <p:spPr>
            <a:xfrm>
              <a:off x="5670003" y="6081344"/>
              <a:ext cx="3474085" cy="758825"/>
            </a:xfrm>
            <a:custGeom>
              <a:avLst/>
              <a:gdLst/>
              <a:ahLst/>
              <a:cxnLst/>
              <a:rect l="l" t="t" r="r" b="b"/>
              <a:pathLst>
                <a:path w="3474084" h="758825">
                  <a:moveTo>
                    <a:pt x="0" y="758659"/>
                  </a:moveTo>
                  <a:lnTo>
                    <a:pt x="3473996" y="758659"/>
                  </a:lnTo>
                  <a:lnTo>
                    <a:pt x="3473996" y="0"/>
                  </a:lnTo>
                  <a:lnTo>
                    <a:pt x="0" y="0"/>
                  </a:lnTo>
                  <a:lnTo>
                    <a:pt x="0" y="758659"/>
                  </a:lnTo>
                  <a:close/>
                </a:path>
              </a:pathLst>
            </a:custGeom>
            <a:solidFill>
              <a:srgbClr val="FFFDE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8" name="object 3">
              <a:extLst>
                <a:ext uri="{FF2B5EF4-FFF2-40B4-BE49-F238E27FC236}">
                  <a16:creationId xmlns:a16="http://schemas.microsoft.com/office/drawing/2014/main" id="{3108EE41-8CD9-0E44-8433-BD33E3A7C79D}"/>
                </a:ext>
              </a:extLst>
            </p:cNvPr>
            <p:cNvSpPr/>
            <p:nvPr/>
          </p:nvSpPr>
          <p:spPr>
            <a:xfrm>
              <a:off x="7604759" y="6290792"/>
              <a:ext cx="333082" cy="201701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9" name="object 4">
              <a:extLst>
                <a:ext uri="{FF2B5EF4-FFF2-40B4-BE49-F238E27FC236}">
                  <a16:creationId xmlns:a16="http://schemas.microsoft.com/office/drawing/2014/main" id="{C06807C8-980D-9A4A-80C3-F7C68ED6903B}"/>
                </a:ext>
              </a:extLst>
            </p:cNvPr>
            <p:cNvSpPr/>
            <p:nvPr/>
          </p:nvSpPr>
          <p:spPr>
            <a:xfrm>
              <a:off x="7639925" y="6332639"/>
              <a:ext cx="254038" cy="134353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0" name="object 5">
              <a:extLst>
                <a:ext uri="{FF2B5EF4-FFF2-40B4-BE49-F238E27FC236}">
                  <a16:creationId xmlns:a16="http://schemas.microsoft.com/office/drawing/2014/main" id="{69D1C18A-6E71-D841-B0B3-AE8619AE4752}"/>
                </a:ext>
              </a:extLst>
            </p:cNvPr>
            <p:cNvSpPr/>
            <p:nvPr/>
          </p:nvSpPr>
          <p:spPr>
            <a:xfrm>
              <a:off x="7600442" y="6353923"/>
              <a:ext cx="433070" cy="164465"/>
            </a:xfrm>
            <a:custGeom>
              <a:avLst/>
              <a:gdLst/>
              <a:ahLst/>
              <a:cxnLst/>
              <a:rect l="l" t="t" r="r" b="b"/>
              <a:pathLst>
                <a:path w="433070" h="164465">
                  <a:moveTo>
                    <a:pt x="396065" y="0"/>
                  </a:moveTo>
                  <a:lnTo>
                    <a:pt x="326320" y="5599"/>
                  </a:lnTo>
                  <a:lnTo>
                    <a:pt x="226410" y="26749"/>
                  </a:lnTo>
                  <a:lnTo>
                    <a:pt x="166897" y="47078"/>
                  </a:lnTo>
                  <a:lnTo>
                    <a:pt x="115533" y="69664"/>
                  </a:lnTo>
                  <a:lnTo>
                    <a:pt x="72879" y="92374"/>
                  </a:lnTo>
                  <a:lnTo>
                    <a:pt x="39496" y="113072"/>
                  </a:lnTo>
                  <a:lnTo>
                    <a:pt x="2556" y="140045"/>
                  </a:lnTo>
                  <a:lnTo>
                    <a:pt x="0" y="142193"/>
                  </a:lnTo>
                  <a:lnTo>
                    <a:pt x="0" y="163961"/>
                  </a:lnTo>
                  <a:lnTo>
                    <a:pt x="7714" y="157617"/>
                  </a:lnTo>
                  <a:lnTo>
                    <a:pt x="14185" y="152879"/>
                  </a:lnTo>
                  <a:lnTo>
                    <a:pt x="66688" y="122836"/>
                  </a:lnTo>
                  <a:lnTo>
                    <a:pt x="104129" y="105638"/>
                  </a:lnTo>
                  <a:lnTo>
                    <a:pt x="149640" y="88693"/>
                  </a:lnTo>
                  <a:lnTo>
                    <a:pt x="203104" y="73512"/>
                  </a:lnTo>
                  <a:lnTo>
                    <a:pt x="264402" y="61606"/>
                  </a:lnTo>
                  <a:lnTo>
                    <a:pt x="333413" y="54487"/>
                  </a:lnTo>
                  <a:lnTo>
                    <a:pt x="381615" y="53131"/>
                  </a:lnTo>
                  <a:lnTo>
                    <a:pt x="432904" y="53131"/>
                  </a:lnTo>
                  <a:lnTo>
                    <a:pt x="432904" y="17"/>
                  </a:lnTo>
                  <a:lnTo>
                    <a:pt x="396065" y="0"/>
                  </a:lnTo>
                  <a:close/>
                </a:path>
                <a:path w="433070" h="164465">
                  <a:moveTo>
                    <a:pt x="432904" y="53131"/>
                  </a:moveTo>
                  <a:lnTo>
                    <a:pt x="381615" y="53131"/>
                  </a:lnTo>
                  <a:lnTo>
                    <a:pt x="406875" y="53551"/>
                  </a:lnTo>
                  <a:lnTo>
                    <a:pt x="432904" y="54766"/>
                  </a:lnTo>
                  <a:lnTo>
                    <a:pt x="432904" y="53131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1" name="object 6">
              <a:extLst>
                <a:ext uri="{FF2B5EF4-FFF2-40B4-BE49-F238E27FC236}">
                  <a16:creationId xmlns:a16="http://schemas.microsoft.com/office/drawing/2014/main" id="{9B225C2B-D8D1-9549-B61A-986F5D632562}"/>
                </a:ext>
              </a:extLst>
            </p:cNvPr>
            <p:cNvSpPr/>
            <p:nvPr/>
          </p:nvSpPr>
          <p:spPr>
            <a:xfrm>
              <a:off x="7600454" y="6407086"/>
              <a:ext cx="432879" cy="110794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4" name="object 3">
              <a:extLst>
                <a:ext uri="{FF2B5EF4-FFF2-40B4-BE49-F238E27FC236}">
                  <a16:creationId xmlns:a16="http://schemas.microsoft.com/office/drawing/2014/main" id="{E701E6A7-E487-DE48-B93D-AA3B810C2209}"/>
                </a:ext>
              </a:extLst>
            </p:cNvPr>
            <p:cNvSpPr/>
            <p:nvPr/>
          </p:nvSpPr>
          <p:spPr>
            <a:xfrm>
              <a:off x="7604785" y="6482664"/>
              <a:ext cx="12763" cy="9829"/>
            </a:xfrm>
            <a:prstGeom prst="rect">
              <a:avLst/>
            </a:prstGeom>
            <a:blipFill>
              <a:blip r:embed="rId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5" name="object 4">
              <a:extLst>
                <a:ext uri="{FF2B5EF4-FFF2-40B4-BE49-F238E27FC236}">
                  <a16:creationId xmlns:a16="http://schemas.microsoft.com/office/drawing/2014/main" id="{FF1BFC07-9DA7-2B49-AE54-DB96DC109AF6}"/>
                </a:ext>
              </a:extLst>
            </p:cNvPr>
            <p:cNvSpPr/>
            <p:nvPr/>
          </p:nvSpPr>
          <p:spPr>
            <a:xfrm>
              <a:off x="7604759" y="6290792"/>
              <a:ext cx="333082" cy="201701"/>
            </a:xfrm>
            <a:prstGeom prst="rect">
              <a:avLst/>
            </a:prstGeom>
            <a:blipFill>
              <a:blip r:embed="rId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6" name="object 5">
              <a:extLst>
                <a:ext uri="{FF2B5EF4-FFF2-40B4-BE49-F238E27FC236}">
                  <a16:creationId xmlns:a16="http://schemas.microsoft.com/office/drawing/2014/main" id="{C6AC9697-0841-1A49-9EDE-EB3FC72B34DA}"/>
                </a:ext>
              </a:extLst>
            </p:cNvPr>
            <p:cNvSpPr/>
            <p:nvPr/>
          </p:nvSpPr>
          <p:spPr>
            <a:xfrm>
              <a:off x="7639925" y="6332639"/>
              <a:ext cx="254038" cy="134353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7" name="object 6">
              <a:extLst>
                <a:ext uri="{FF2B5EF4-FFF2-40B4-BE49-F238E27FC236}">
                  <a16:creationId xmlns:a16="http://schemas.microsoft.com/office/drawing/2014/main" id="{05EABDDA-4BD9-234A-BC98-C20AC3235201}"/>
                </a:ext>
              </a:extLst>
            </p:cNvPr>
            <p:cNvSpPr/>
            <p:nvPr/>
          </p:nvSpPr>
          <p:spPr>
            <a:xfrm>
              <a:off x="7600442" y="6353923"/>
              <a:ext cx="433070" cy="164465"/>
            </a:xfrm>
            <a:custGeom>
              <a:avLst/>
              <a:gdLst/>
              <a:ahLst/>
              <a:cxnLst/>
              <a:rect l="l" t="t" r="r" b="b"/>
              <a:pathLst>
                <a:path w="433070" h="164465">
                  <a:moveTo>
                    <a:pt x="396065" y="0"/>
                  </a:moveTo>
                  <a:lnTo>
                    <a:pt x="326320" y="5599"/>
                  </a:lnTo>
                  <a:lnTo>
                    <a:pt x="226410" y="26749"/>
                  </a:lnTo>
                  <a:lnTo>
                    <a:pt x="166897" y="47078"/>
                  </a:lnTo>
                  <a:lnTo>
                    <a:pt x="115533" y="69664"/>
                  </a:lnTo>
                  <a:lnTo>
                    <a:pt x="72879" y="92374"/>
                  </a:lnTo>
                  <a:lnTo>
                    <a:pt x="39496" y="113072"/>
                  </a:lnTo>
                  <a:lnTo>
                    <a:pt x="2556" y="140045"/>
                  </a:lnTo>
                  <a:lnTo>
                    <a:pt x="0" y="142193"/>
                  </a:lnTo>
                  <a:lnTo>
                    <a:pt x="0" y="163961"/>
                  </a:lnTo>
                  <a:lnTo>
                    <a:pt x="7714" y="157617"/>
                  </a:lnTo>
                  <a:lnTo>
                    <a:pt x="14185" y="152879"/>
                  </a:lnTo>
                  <a:lnTo>
                    <a:pt x="66688" y="122836"/>
                  </a:lnTo>
                  <a:lnTo>
                    <a:pt x="104129" y="105638"/>
                  </a:lnTo>
                  <a:lnTo>
                    <a:pt x="149640" y="88693"/>
                  </a:lnTo>
                  <a:lnTo>
                    <a:pt x="203104" y="73512"/>
                  </a:lnTo>
                  <a:lnTo>
                    <a:pt x="264402" y="61606"/>
                  </a:lnTo>
                  <a:lnTo>
                    <a:pt x="333413" y="54487"/>
                  </a:lnTo>
                  <a:lnTo>
                    <a:pt x="381615" y="53131"/>
                  </a:lnTo>
                  <a:lnTo>
                    <a:pt x="432904" y="53131"/>
                  </a:lnTo>
                  <a:lnTo>
                    <a:pt x="432904" y="17"/>
                  </a:lnTo>
                  <a:lnTo>
                    <a:pt x="396065" y="0"/>
                  </a:lnTo>
                  <a:close/>
                </a:path>
                <a:path w="433070" h="164465">
                  <a:moveTo>
                    <a:pt x="432904" y="53131"/>
                  </a:moveTo>
                  <a:lnTo>
                    <a:pt x="381615" y="53131"/>
                  </a:lnTo>
                  <a:lnTo>
                    <a:pt x="406875" y="53551"/>
                  </a:lnTo>
                  <a:lnTo>
                    <a:pt x="432904" y="54766"/>
                  </a:lnTo>
                  <a:lnTo>
                    <a:pt x="432904" y="53131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8" name="object 7">
              <a:extLst>
                <a:ext uri="{FF2B5EF4-FFF2-40B4-BE49-F238E27FC236}">
                  <a16:creationId xmlns:a16="http://schemas.microsoft.com/office/drawing/2014/main" id="{572D0A41-2A58-7045-8817-61971F54837F}"/>
                </a:ext>
              </a:extLst>
            </p:cNvPr>
            <p:cNvSpPr/>
            <p:nvPr/>
          </p:nvSpPr>
          <p:spPr>
            <a:xfrm>
              <a:off x="7600454" y="6407086"/>
              <a:ext cx="432879" cy="110794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9" name="object 16">
              <a:extLst>
                <a:ext uri="{FF2B5EF4-FFF2-40B4-BE49-F238E27FC236}">
                  <a16:creationId xmlns:a16="http://schemas.microsoft.com/office/drawing/2014/main" id="{3DA62FB8-FBBE-6A40-AF62-8EF369944C11}"/>
                </a:ext>
              </a:extLst>
            </p:cNvPr>
            <p:cNvSpPr/>
            <p:nvPr/>
          </p:nvSpPr>
          <p:spPr>
            <a:xfrm>
              <a:off x="7605242" y="6305943"/>
              <a:ext cx="433070" cy="306705"/>
            </a:xfrm>
            <a:custGeom>
              <a:avLst/>
              <a:gdLst/>
              <a:ahLst/>
              <a:cxnLst/>
              <a:rect l="l" t="t" r="r" b="b"/>
              <a:pathLst>
                <a:path w="433070" h="306704">
                  <a:moveTo>
                    <a:pt x="0" y="306400"/>
                  </a:moveTo>
                  <a:lnTo>
                    <a:pt x="432892" y="306400"/>
                  </a:lnTo>
                  <a:lnTo>
                    <a:pt x="432892" y="0"/>
                  </a:lnTo>
                  <a:lnTo>
                    <a:pt x="0" y="0"/>
                  </a:lnTo>
                  <a:lnTo>
                    <a:pt x="0" y="30640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0" name="object 17">
              <a:extLst>
                <a:ext uri="{FF2B5EF4-FFF2-40B4-BE49-F238E27FC236}">
                  <a16:creationId xmlns:a16="http://schemas.microsoft.com/office/drawing/2014/main" id="{6E637AA7-0957-E848-BC85-C247E71FE3C9}"/>
                </a:ext>
              </a:extLst>
            </p:cNvPr>
            <p:cNvSpPr/>
            <p:nvPr/>
          </p:nvSpPr>
          <p:spPr>
            <a:xfrm>
              <a:off x="7605229" y="6305893"/>
              <a:ext cx="432904" cy="284708"/>
            </a:xfrm>
            <a:prstGeom prst="rect">
              <a:avLst/>
            </a:prstGeom>
            <a:blipFill>
              <a:blip r:embed="rId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1" name="object 18">
              <a:extLst>
                <a:ext uri="{FF2B5EF4-FFF2-40B4-BE49-F238E27FC236}">
                  <a16:creationId xmlns:a16="http://schemas.microsoft.com/office/drawing/2014/main" id="{F61BC634-FD78-5046-A0E0-B1DB33882B87}"/>
                </a:ext>
              </a:extLst>
            </p:cNvPr>
            <p:cNvSpPr/>
            <p:nvPr/>
          </p:nvSpPr>
          <p:spPr>
            <a:xfrm>
              <a:off x="7609585" y="6581317"/>
              <a:ext cx="7150" cy="5676"/>
            </a:xfrm>
            <a:prstGeom prst="rect">
              <a:avLst/>
            </a:prstGeom>
            <a:blipFill>
              <a:blip r:embed="rId1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2" name="object 19">
              <a:extLst>
                <a:ext uri="{FF2B5EF4-FFF2-40B4-BE49-F238E27FC236}">
                  <a16:creationId xmlns:a16="http://schemas.microsoft.com/office/drawing/2014/main" id="{A7152C6C-EC47-8742-8DFD-47C5B356F4A7}"/>
                </a:ext>
              </a:extLst>
            </p:cNvPr>
            <p:cNvSpPr/>
            <p:nvPr/>
          </p:nvSpPr>
          <p:spPr>
            <a:xfrm>
              <a:off x="7609560" y="6385293"/>
              <a:ext cx="333082" cy="201701"/>
            </a:xfrm>
            <a:prstGeom prst="rect">
              <a:avLst/>
            </a:prstGeom>
            <a:blipFill>
              <a:blip r:embed="rId1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3" name="object 20">
              <a:extLst>
                <a:ext uri="{FF2B5EF4-FFF2-40B4-BE49-F238E27FC236}">
                  <a16:creationId xmlns:a16="http://schemas.microsoft.com/office/drawing/2014/main" id="{9744043E-0B05-8446-A2A5-AC50D09F353A}"/>
                </a:ext>
              </a:extLst>
            </p:cNvPr>
            <p:cNvSpPr/>
            <p:nvPr/>
          </p:nvSpPr>
          <p:spPr>
            <a:xfrm>
              <a:off x="7644727" y="6427139"/>
              <a:ext cx="254038" cy="134353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4" name="object 21">
              <a:extLst>
                <a:ext uri="{FF2B5EF4-FFF2-40B4-BE49-F238E27FC236}">
                  <a16:creationId xmlns:a16="http://schemas.microsoft.com/office/drawing/2014/main" id="{E33153F9-BCDF-F441-8317-CE3DEBDEE8A1}"/>
                </a:ext>
              </a:extLst>
            </p:cNvPr>
            <p:cNvSpPr/>
            <p:nvPr/>
          </p:nvSpPr>
          <p:spPr>
            <a:xfrm>
              <a:off x="7605242" y="6448424"/>
              <a:ext cx="433070" cy="164465"/>
            </a:xfrm>
            <a:custGeom>
              <a:avLst/>
              <a:gdLst/>
              <a:ahLst/>
              <a:cxnLst/>
              <a:rect l="l" t="t" r="r" b="b"/>
              <a:pathLst>
                <a:path w="433070" h="164465">
                  <a:moveTo>
                    <a:pt x="396065" y="0"/>
                  </a:moveTo>
                  <a:lnTo>
                    <a:pt x="326320" y="5599"/>
                  </a:lnTo>
                  <a:lnTo>
                    <a:pt x="226410" y="26749"/>
                  </a:lnTo>
                  <a:lnTo>
                    <a:pt x="166897" y="47078"/>
                  </a:lnTo>
                  <a:lnTo>
                    <a:pt x="115533" y="69664"/>
                  </a:lnTo>
                  <a:lnTo>
                    <a:pt x="72879" y="92374"/>
                  </a:lnTo>
                  <a:lnTo>
                    <a:pt x="39496" y="113072"/>
                  </a:lnTo>
                  <a:lnTo>
                    <a:pt x="2556" y="140045"/>
                  </a:lnTo>
                  <a:lnTo>
                    <a:pt x="0" y="142193"/>
                  </a:lnTo>
                  <a:lnTo>
                    <a:pt x="0" y="163961"/>
                  </a:lnTo>
                  <a:lnTo>
                    <a:pt x="7714" y="157617"/>
                  </a:lnTo>
                  <a:lnTo>
                    <a:pt x="14185" y="152879"/>
                  </a:lnTo>
                  <a:lnTo>
                    <a:pt x="66688" y="122836"/>
                  </a:lnTo>
                  <a:lnTo>
                    <a:pt x="104129" y="105638"/>
                  </a:lnTo>
                  <a:lnTo>
                    <a:pt x="149640" y="88693"/>
                  </a:lnTo>
                  <a:lnTo>
                    <a:pt x="203104" y="73512"/>
                  </a:lnTo>
                  <a:lnTo>
                    <a:pt x="264402" y="61606"/>
                  </a:lnTo>
                  <a:lnTo>
                    <a:pt x="333413" y="54487"/>
                  </a:lnTo>
                  <a:lnTo>
                    <a:pt x="381615" y="53131"/>
                  </a:lnTo>
                  <a:lnTo>
                    <a:pt x="432904" y="53131"/>
                  </a:lnTo>
                  <a:lnTo>
                    <a:pt x="432904" y="17"/>
                  </a:lnTo>
                  <a:lnTo>
                    <a:pt x="396065" y="0"/>
                  </a:lnTo>
                  <a:close/>
                </a:path>
                <a:path w="433070" h="164465">
                  <a:moveTo>
                    <a:pt x="432904" y="53131"/>
                  </a:moveTo>
                  <a:lnTo>
                    <a:pt x="381615" y="53131"/>
                  </a:lnTo>
                  <a:lnTo>
                    <a:pt x="406875" y="53551"/>
                  </a:lnTo>
                  <a:lnTo>
                    <a:pt x="432904" y="54766"/>
                  </a:lnTo>
                  <a:lnTo>
                    <a:pt x="432904" y="53131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5" name="object 22">
              <a:extLst>
                <a:ext uri="{FF2B5EF4-FFF2-40B4-BE49-F238E27FC236}">
                  <a16:creationId xmlns:a16="http://schemas.microsoft.com/office/drawing/2014/main" id="{9A75F09A-AA5D-3E49-8E8B-5BB338761EE4}"/>
                </a:ext>
              </a:extLst>
            </p:cNvPr>
            <p:cNvSpPr/>
            <p:nvPr/>
          </p:nvSpPr>
          <p:spPr>
            <a:xfrm>
              <a:off x="7605255" y="6501574"/>
              <a:ext cx="432879" cy="110807"/>
            </a:xfrm>
            <a:prstGeom prst="rect">
              <a:avLst/>
            </a:prstGeom>
            <a:blipFill>
              <a:blip r:embed="rId1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6" name="object 23">
              <a:extLst>
                <a:ext uri="{FF2B5EF4-FFF2-40B4-BE49-F238E27FC236}">
                  <a16:creationId xmlns:a16="http://schemas.microsoft.com/office/drawing/2014/main" id="{0A56E375-43B7-9344-A956-92F72D939FF5}"/>
                </a:ext>
              </a:extLst>
            </p:cNvPr>
            <p:cNvSpPr/>
            <p:nvPr/>
          </p:nvSpPr>
          <p:spPr>
            <a:xfrm>
              <a:off x="8079396" y="6281516"/>
              <a:ext cx="702906" cy="331139"/>
            </a:xfrm>
            <a:prstGeom prst="rect">
              <a:avLst/>
            </a:prstGeom>
            <a:blipFill>
              <a:blip r:embed="rId1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7" name="object 24">
              <a:extLst>
                <a:ext uri="{FF2B5EF4-FFF2-40B4-BE49-F238E27FC236}">
                  <a16:creationId xmlns:a16="http://schemas.microsoft.com/office/drawing/2014/main" id="{2F87A6DB-0167-904C-878F-C1DD71C43EF2}"/>
                </a:ext>
              </a:extLst>
            </p:cNvPr>
            <p:cNvSpPr/>
            <p:nvPr/>
          </p:nvSpPr>
          <p:spPr>
            <a:xfrm>
              <a:off x="6029998" y="6453775"/>
              <a:ext cx="1447914" cy="157289"/>
            </a:xfrm>
            <a:prstGeom prst="rect">
              <a:avLst/>
            </a:prstGeom>
            <a:blipFill>
              <a:blip r:embed="rId1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4146969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1530</TotalTime>
  <Words>566</Words>
  <Application>Microsoft Office PowerPoint</Application>
  <PresentationFormat>Personalizar</PresentationFormat>
  <Paragraphs>155</Paragraphs>
  <Slides>8</Slides>
  <Notes>1</Notes>
  <HiddenSlides>0</HiddenSlides>
  <MMClips>0</MMClips>
  <ScaleCrop>false</ScaleCrop>
  <HeadingPairs>
    <vt:vector size="6" baseType="variant">
      <vt:variant>
        <vt:lpstr>Fontes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8</vt:i4>
      </vt:variant>
    </vt:vector>
  </HeadingPairs>
  <TitlesOfParts>
    <vt:vector size="13" baseType="lpstr">
      <vt:lpstr>Arial</vt:lpstr>
      <vt:lpstr>Calibri</vt:lpstr>
      <vt:lpstr>Raleway</vt:lpstr>
      <vt:lpstr>Wingdings</vt:lpstr>
      <vt:lpstr>Office Theme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OBRIGADO WWW.PREVIDENCIA.GOV.BR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NOTE</dc:creator>
  <cp:lastModifiedBy>Narlon Gutierre Nogueira - SPREV</cp:lastModifiedBy>
  <cp:revision>164</cp:revision>
  <cp:lastPrinted>2020-03-02T10:26:19Z</cp:lastPrinted>
  <dcterms:created xsi:type="dcterms:W3CDTF">2019-08-12T14:51:39Z</dcterms:created>
  <dcterms:modified xsi:type="dcterms:W3CDTF">2020-06-19T12:22:12Z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2019-08-12T00:00:00Z</vt:filetime>
  </property>
  <property fmtid="{D5CDD505-2E9C-101B-9397-08002B2CF9AE}" pid="3" name="Creator">
    <vt:lpwstr>Adobe InDesign CC 14.0 (Macintosh)</vt:lpwstr>
  </property>
  <property fmtid="{D5CDD505-2E9C-101B-9397-08002B2CF9AE}" pid="4" name="LastSaved">
    <vt:filetime>2019-08-12T00:00:00Z</vt:filetime>
  </property>
</Properties>
</file>